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handoutMasterIdLst>
    <p:handoutMasterId r:id="rId60"/>
  </p:handoutMasterIdLst>
  <p:sldIdLst>
    <p:sldId id="3485" r:id="rId2"/>
    <p:sldId id="3520" r:id="rId3"/>
    <p:sldId id="3543" r:id="rId4"/>
    <p:sldId id="3483" r:id="rId5"/>
    <p:sldId id="3523" r:id="rId6"/>
    <p:sldId id="3587" r:id="rId7"/>
    <p:sldId id="3525" r:id="rId8"/>
    <p:sldId id="3526" r:id="rId9"/>
    <p:sldId id="3527" r:id="rId10"/>
    <p:sldId id="3540" r:id="rId11"/>
    <p:sldId id="3583" r:id="rId12"/>
    <p:sldId id="3528" r:id="rId13"/>
    <p:sldId id="3529" r:id="rId14"/>
    <p:sldId id="3545" r:id="rId15"/>
    <p:sldId id="3533" r:id="rId16"/>
    <p:sldId id="3553" r:id="rId17"/>
    <p:sldId id="3546" r:id="rId18"/>
    <p:sldId id="3548" r:id="rId19"/>
    <p:sldId id="3549" r:id="rId20"/>
    <p:sldId id="3550" r:id="rId21"/>
    <p:sldId id="3551" r:id="rId22"/>
    <p:sldId id="3542" r:id="rId23"/>
    <p:sldId id="3531" r:id="rId24"/>
    <p:sldId id="3532" r:id="rId25"/>
    <p:sldId id="3560" r:id="rId26"/>
    <p:sldId id="3552" r:id="rId27"/>
    <p:sldId id="3554" r:id="rId28"/>
    <p:sldId id="3561" r:id="rId29"/>
    <p:sldId id="3555" r:id="rId30"/>
    <p:sldId id="3556" r:id="rId31"/>
    <p:sldId id="3557" r:id="rId32"/>
    <p:sldId id="3558" r:id="rId33"/>
    <p:sldId id="3562" r:id="rId34"/>
    <p:sldId id="3569" r:id="rId35"/>
    <p:sldId id="3563" r:id="rId36"/>
    <p:sldId id="3564" r:id="rId37"/>
    <p:sldId id="3565" r:id="rId38"/>
    <p:sldId id="3566" r:id="rId39"/>
    <p:sldId id="3567" r:id="rId40"/>
    <p:sldId id="3568" r:id="rId41"/>
    <p:sldId id="3570" r:id="rId42"/>
    <p:sldId id="3571" r:id="rId43"/>
    <p:sldId id="3577" r:id="rId44"/>
    <p:sldId id="3572" r:id="rId45"/>
    <p:sldId id="3573" r:id="rId46"/>
    <p:sldId id="3580" r:id="rId47"/>
    <p:sldId id="3574" r:id="rId48"/>
    <p:sldId id="3575" r:id="rId49"/>
    <p:sldId id="3584" r:id="rId50"/>
    <p:sldId id="3576" r:id="rId51"/>
    <p:sldId id="3581" r:id="rId52"/>
    <p:sldId id="3585" r:id="rId53"/>
    <p:sldId id="3582" r:id="rId54"/>
    <p:sldId id="3586" r:id="rId55"/>
    <p:sldId id="2950" r:id="rId56"/>
    <p:sldId id="3544" r:id="rId57"/>
    <p:sldId id="3530" r:id="rId58"/>
  </p:sldIdLst>
  <p:sldSz cx="9144000" cy="5143500" type="screen16x9"/>
  <p:notesSz cx="7559675" cy="10691813"/>
  <p:defaultTextStyle>
    <a:defPPr>
      <a:defRPr lang="en-BG"/>
    </a:defPPr>
    <a:lvl1pPr marL="0" algn="l" defTabSz="829361" rtl="0" eaLnBrk="1" latinLnBrk="0" hangingPunct="1">
      <a:defRPr sz="1633" kern="1200">
        <a:solidFill>
          <a:schemeClr val="tx1"/>
        </a:solidFill>
        <a:latin typeface="+mn-lt"/>
        <a:ea typeface="+mn-ea"/>
        <a:cs typeface="+mn-cs"/>
      </a:defRPr>
    </a:lvl1pPr>
    <a:lvl2pPr marL="414680" algn="l" defTabSz="829361" rtl="0" eaLnBrk="1" latinLnBrk="0" hangingPunct="1">
      <a:defRPr sz="1633" kern="1200">
        <a:solidFill>
          <a:schemeClr val="tx1"/>
        </a:solidFill>
        <a:latin typeface="+mn-lt"/>
        <a:ea typeface="+mn-ea"/>
        <a:cs typeface="+mn-cs"/>
      </a:defRPr>
    </a:lvl2pPr>
    <a:lvl3pPr marL="829361" algn="l" defTabSz="829361" rtl="0" eaLnBrk="1" latinLnBrk="0" hangingPunct="1">
      <a:defRPr sz="1633" kern="1200">
        <a:solidFill>
          <a:schemeClr val="tx1"/>
        </a:solidFill>
        <a:latin typeface="+mn-lt"/>
        <a:ea typeface="+mn-ea"/>
        <a:cs typeface="+mn-cs"/>
      </a:defRPr>
    </a:lvl3pPr>
    <a:lvl4pPr marL="1244041" algn="l" defTabSz="829361" rtl="0" eaLnBrk="1" latinLnBrk="0" hangingPunct="1">
      <a:defRPr sz="1633" kern="1200">
        <a:solidFill>
          <a:schemeClr val="tx1"/>
        </a:solidFill>
        <a:latin typeface="+mn-lt"/>
        <a:ea typeface="+mn-ea"/>
        <a:cs typeface="+mn-cs"/>
      </a:defRPr>
    </a:lvl4pPr>
    <a:lvl5pPr marL="1658722" algn="l" defTabSz="829361" rtl="0" eaLnBrk="1" latinLnBrk="0" hangingPunct="1">
      <a:defRPr sz="1633" kern="1200">
        <a:solidFill>
          <a:schemeClr val="tx1"/>
        </a:solidFill>
        <a:latin typeface="+mn-lt"/>
        <a:ea typeface="+mn-ea"/>
        <a:cs typeface="+mn-cs"/>
      </a:defRPr>
    </a:lvl5pPr>
    <a:lvl6pPr marL="2073402" algn="l" defTabSz="829361" rtl="0" eaLnBrk="1" latinLnBrk="0" hangingPunct="1">
      <a:defRPr sz="1633" kern="1200">
        <a:solidFill>
          <a:schemeClr val="tx1"/>
        </a:solidFill>
        <a:latin typeface="+mn-lt"/>
        <a:ea typeface="+mn-ea"/>
        <a:cs typeface="+mn-cs"/>
      </a:defRPr>
    </a:lvl6pPr>
    <a:lvl7pPr marL="2488082" algn="l" defTabSz="829361" rtl="0" eaLnBrk="1" latinLnBrk="0" hangingPunct="1">
      <a:defRPr sz="1633" kern="1200">
        <a:solidFill>
          <a:schemeClr val="tx1"/>
        </a:solidFill>
        <a:latin typeface="+mn-lt"/>
        <a:ea typeface="+mn-ea"/>
        <a:cs typeface="+mn-cs"/>
      </a:defRPr>
    </a:lvl7pPr>
    <a:lvl8pPr marL="2902763" algn="l" defTabSz="829361" rtl="0" eaLnBrk="1" latinLnBrk="0" hangingPunct="1">
      <a:defRPr sz="1633" kern="1200">
        <a:solidFill>
          <a:schemeClr val="tx1"/>
        </a:solidFill>
        <a:latin typeface="+mn-lt"/>
        <a:ea typeface="+mn-ea"/>
        <a:cs typeface="+mn-cs"/>
      </a:defRPr>
    </a:lvl8pPr>
    <a:lvl9pPr marL="3317443" algn="l" defTabSz="829361" rtl="0" eaLnBrk="1" latinLnBrk="0" hangingPunct="1">
      <a:defRPr sz="1633"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74150"/>
  </p:normalViewPr>
  <p:slideViewPr>
    <p:cSldViewPr snapToGrid="0" snapToObjects="1">
      <p:cViewPr varScale="1">
        <p:scale>
          <a:sx n="118" d="100"/>
          <a:sy n="118" d="100"/>
        </p:scale>
        <p:origin x="1992" y="192"/>
      </p:cViewPr>
      <p:guideLst/>
    </p:cSldViewPr>
  </p:slideViewPr>
  <p:notesTextViewPr>
    <p:cViewPr>
      <p:scale>
        <a:sx n="1" d="1"/>
        <a:sy n="1" d="1"/>
      </p:scale>
      <p:origin x="0" y="0"/>
    </p:cViewPr>
  </p:notesTextViewPr>
  <p:notesViewPr>
    <p:cSldViewPr snapToGrid="0" snapToObjects="1">
      <p:cViewPr varScale="1">
        <p:scale>
          <a:sx n="100" d="100"/>
          <a:sy n="100" d="100"/>
        </p:scale>
        <p:origin x="43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8B9996-579D-FD4D-8488-B5AB5E3D0A0B}"/>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6BC24C8-A210-CF4D-B12E-115B9C4407E8}"/>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2748917C-6CF0-194D-9B29-3B46F1031C67}" type="datetimeFigureOut">
              <a:rPr lang="en-GB" smtClean="0"/>
              <a:t>01/05/2023</a:t>
            </a:fld>
            <a:endParaRPr lang="en-GB"/>
          </a:p>
        </p:txBody>
      </p:sp>
      <p:sp>
        <p:nvSpPr>
          <p:cNvPr id="4" name="Footer Placeholder 3">
            <a:extLst>
              <a:ext uri="{FF2B5EF4-FFF2-40B4-BE49-F238E27FC236}">
                <a16:creationId xmlns:a16="http://schemas.microsoft.com/office/drawing/2014/main" id="{1C58571A-B30D-2D4F-8031-65A1A963849C}"/>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7B2A4DD-004F-3443-926C-61C222937AB9}"/>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B80F6814-7639-5F48-99DD-374FC7981A91}" type="slidenum">
              <a:rPr lang="en-GB" smtClean="0"/>
              <a:t>‹#›</a:t>
            </a:fld>
            <a:endParaRPr lang="en-GB"/>
          </a:p>
        </p:txBody>
      </p:sp>
    </p:spTree>
    <p:extLst>
      <p:ext uri="{BB962C8B-B14F-4D97-AF65-F5344CB8AC3E}">
        <p14:creationId xmlns:p14="http://schemas.microsoft.com/office/powerpoint/2010/main" val="335837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84D2092-0D02-8C45-A46A-C5186F1BBA0D}" type="datetimeFigureOut">
              <a:rPr lang="en-GB" smtClean="0"/>
              <a:t>01/05/2023</a:t>
            </a:fld>
            <a:endParaRPr lang="en-GB"/>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72B8062-56C4-B141-B3E2-0E36B65AECCD}" type="slidenum">
              <a:rPr lang="en-GB" smtClean="0"/>
              <a:t>‹#›</a:t>
            </a:fld>
            <a:endParaRPr lang="en-GB"/>
          </a:p>
        </p:txBody>
      </p:sp>
    </p:spTree>
    <p:extLst>
      <p:ext uri="{BB962C8B-B14F-4D97-AF65-F5344CB8AC3E}">
        <p14:creationId xmlns:p14="http://schemas.microsoft.com/office/powerpoint/2010/main" val="1927002901"/>
      </p:ext>
    </p:extLst>
  </p:cSld>
  <p:clrMap bg1="lt1" tx1="dk1" bg2="lt2" tx2="dk2" accent1="accent1" accent2="accent2" accent3="accent3" accent4="accent4" accent5="accent5" accent6="accent6" hlink="hlink" folHlink="folHlink"/>
  <p:notesStyle>
    <a:lvl1pPr marL="0" algn="l" defTabSz="829361" rtl="0" eaLnBrk="1" latinLnBrk="0" hangingPunct="1">
      <a:defRPr sz="1088" kern="1200">
        <a:solidFill>
          <a:schemeClr val="tx1"/>
        </a:solidFill>
        <a:latin typeface="+mn-lt"/>
        <a:ea typeface="+mn-ea"/>
        <a:cs typeface="+mn-cs"/>
      </a:defRPr>
    </a:lvl1pPr>
    <a:lvl2pPr marL="414680" algn="l" defTabSz="829361" rtl="0" eaLnBrk="1" latinLnBrk="0" hangingPunct="1">
      <a:defRPr sz="1088" kern="1200">
        <a:solidFill>
          <a:schemeClr val="tx1"/>
        </a:solidFill>
        <a:latin typeface="+mn-lt"/>
        <a:ea typeface="+mn-ea"/>
        <a:cs typeface="+mn-cs"/>
      </a:defRPr>
    </a:lvl2pPr>
    <a:lvl3pPr marL="829361" algn="l" defTabSz="829361" rtl="0" eaLnBrk="1" latinLnBrk="0" hangingPunct="1">
      <a:defRPr sz="1088" kern="1200">
        <a:solidFill>
          <a:schemeClr val="tx1"/>
        </a:solidFill>
        <a:latin typeface="+mn-lt"/>
        <a:ea typeface="+mn-ea"/>
        <a:cs typeface="+mn-cs"/>
      </a:defRPr>
    </a:lvl3pPr>
    <a:lvl4pPr marL="1244041" algn="l" defTabSz="829361" rtl="0" eaLnBrk="1" latinLnBrk="0" hangingPunct="1">
      <a:defRPr sz="1088" kern="1200">
        <a:solidFill>
          <a:schemeClr val="tx1"/>
        </a:solidFill>
        <a:latin typeface="+mn-lt"/>
        <a:ea typeface="+mn-ea"/>
        <a:cs typeface="+mn-cs"/>
      </a:defRPr>
    </a:lvl4pPr>
    <a:lvl5pPr marL="1658722" algn="l" defTabSz="829361" rtl="0" eaLnBrk="1" latinLnBrk="0" hangingPunct="1">
      <a:defRPr sz="1088" kern="1200">
        <a:solidFill>
          <a:schemeClr val="tx1"/>
        </a:solidFill>
        <a:latin typeface="+mn-lt"/>
        <a:ea typeface="+mn-ea"/>
        <a:cs typeface="+mn-cs"/>
      </a:defRPr>
    </a:lvl5pPr>
    <a:lvl6pPr marL="2073402" algn="l" defTabSz="829361" rtl="0" eaLnBrk="1" latinLnBrk="0" hangingPunct="1">
      <a:defRPr sz="1088" kern="1200">
        <a:solidFill>
          <a:schemeClr val="tx1"/>
        </a:solidFill>
        <a:latin typeface="+mn-lt"/>
        <a:ea typeface="+mn-ea"/>
        <a:cs typeface="+mn-cs"/>
      </a:defRPr>
    </a:lvl6pPr>
    <a:lvl7pPr marL="2488082" algn="l" defTabSz="829361" rtl="0" eaLnBrk="1" latinLnBrk="0" hangingPunct="1">
      <a:defRPr sz="1088" kern="1200">
        <a:solidFill>
          <a:schemeClr val="tx1"/>
        </a:solidFill>
        <a:latin typeface="+mn-lt"/>
        <a:ea typeface="+mn-ea"/>
        <a:cs typeface="+mn-cs"/>
      </a:defRPr>
    </a:lvl7pPr>
    <a:lvl8pPr marL="2902763" algn="l" defTabSz="829361" rtl="0" eaLnBrk="1" latinLnBrk="0" hangingPunct="1">
      <a:defRPr sz="1088" kern="1200">
        <a:solidFill>
          <a:schemeClr val="tx1"/>
        </a:solidFill>
        <a:latin typeface="+mn-lt"/>
        <a:ea typeface="+mn-ea"/>
        <a:cs typeface="+mn-cs"/>
      </a:defRPr>
    </a:lvl8pPr>
    <a:lvl9pPr marL="3317443" algn="l" defTabSz="829361" rtl="0" eaLnBrk="1" latinLnBrk="0" hangingPunct="1">
      <a:defRPr sz="10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APIs, Contracts and API development.</a:t>
            </a:r>
          </a:p>
          <a:p>
            <a:endParaRPr lang="en-US" b="0" dirty="0"/>
          </a:p>
          <a:p>
            <a:endParaRPr lang="en-GB" b="0" dirty="0"/>
          </a:p>
        </p:txBody>
      </p:sp>
      <p:sp>
        <p:nvSpPr>
          <p:cNvPr id="4" name="Date Placeholder 3"/>
          <p:cNvSpPr>
            <a:spLocks noGrp="1"/>
          </p:cNvSpPr>
          <p:nvPr>
            <p:ph type="dt" sz="half" idx="1"/>
          </p:nvPr>
        </p:nvSpPr>
        <p:spPr/>
        <p:txBody>
          <a:bodyPr/>
          <a:lstStyle/>
          <a:p>
            <a:fld id="{820F17F5-7570-41C0-BAAF-1B8A99A8FFC5}" type="datetime1">
              <a:rPr lang="de-DE" smtClean="0"/>
              <a:t>01.05.23</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1</a:t>
            </a:fld>
            <a:endParaRPr lang="de-DE" dirty="0"/>
          </a:p>
        </p:txBody>
      </p:sp>
    </p:spTree>
    <p:extLst>
      <p:ext uri="{BB962C8B-B14F-4D97-AF65-F5344CB8AC3E}">
        <p14:creationId xmlns:p14="http://schemas.microsoft.com/office/powerpoint/2010/main" val="1446281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software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01.05.23</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vs. Code First development.</a:t>
            </a:r>
            <a:endParaRPr lang="en-GB" b="0" dirty="0"/>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01.05.23</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sz="1600" noProof="0" dirty="0"/>
              <a:t>Hi, my name is</a:t>
            </a:r>
          </a:p>
          <a:p>
            <a:pPr marL="0" lvl="2" indent="0">
              <a:buNone/>
            </a:pPr>
            <a:endParaRPr lang="en-GB" sz="1600" b="0" noProof="0" dirty="0"/>
          </a:p>
          <a:p>
            <a:pPr marL="0" lvl="2" indent="0">
              <a:buNone/>
            </a:pPr>
            <a:r>
              <a:rPr lang="en-GB" sz="1600" noProof="0" dirty="0">
                <a:solidFill>
                  <a:schemeClr val="tx1"/>
                </a:solidFill>
              </a:rPr>
              <a:t>Atanas</a:t>
            </a:r>
          </a:p>
          <a:p>
            <a:pPr marL="0" lvl="2" indent="0">
              <a:buNone/>
            </a:pPr>
            <a:endParaRPr lang="en-GB" sz="1600" b="0" noProof="0" dirty="0">
              <a:solidFill>
                <a:schemeClr val="tx1"/>
              </a:solidFill>
            </a:endParaRPr>
          </a:p>
          <a:p>
            <a:pPr>
              <a:spcAft>
                <a:spcPts val="100"/>
              </a:spcAft>
            </a:pPr>
            <a:r>
              <a:rPr lang="en-GB" sz="1600" b="0" noProof="0" dirty="0">
                <a:solidFill>
                  <a:schemeClr val="tx1"/>
                </a:solidFill>
              </a:rPr>
              <a:t>I am a </a:t>
            </a:r>
            <a:r>
              <a:rPr lang="en-GB" sz="1600" b="1" i="0" kern="1200" noProof="0" dirty="0">
                <a:solidFill>
                  <a:schemeClr val="tx1"/>
                </a:solidFill>
                <a:latin typeface="+mn-lt"/>
                <a:ea typeface="+mn-ea"/>
                <a:cs typeface="+mn-cs"/>
              </a:rPr>
              <a:t>Senior Software Engineer at </a:t>
            </a:r>
            <a:r>
              <a:rPr lang="en-GB" sz="1600" b="1" i="0" kern="1200" noProof="0" dirty="0" err="1">
                <a:solidFill>
                  <a:schemeClr val="tx1"/>
                </a:solidFill>
                <a:latin typeface="+mn-lt"/>
                <a:ea typeface="+mn-ea"/>
                <a:cs typeface="+mn-cs"/>
              </a:rPr>
              <a:t>SchwarzIT</a:t>
            </a:r>
            <a:r>
              <a:rPr lang="en-GB" sz="1600" b="1" i="0" kern="1200" noProof="0" dirty="0">
                <a:solidFill>
                  <a:schemeClr val="tx1"/>
                </a:solidFill>
                <a:latin typeface="+mn-lt"/>
                <a:ea typeface="+mn-ea"/>
                <a:cs typeface="+mn-cs"/>
              </a:rPr>
              <a:t> Bulgaria</a:t>
            </a:r>
          </a:p>
          <a:p>
            <a:pPr>
              <a:spcAft>
                <a:spcPts val="100"/>
              </a:spcAft>
            </a:pPr>
            <a:endParaRPr lang="en-GB" sz="1600" b="1" i="0" kern="1200" noProof="0" dirty="0">
              <a:solidFill>
                <a:schemeClr val="tx1"/>
              </a:solidFill>
              <a:latin typeface="+mn-lt"/>
              <a:ea typeface="+mn-ea"/>
              <a:cs typeface="+mn-cs"/>
            </a:endParaRPr>
          </a:p>
          <a:p>
            <a:pPr>
              <a:spcAft>
                <a:spcPts val="100"/>
              </a:spcAft>
            </a:pPr>
            <a:r>
              <a:rPr lang="en-GB" sz="1600" b="1" i="0" kern="1200" noProof="0" dirty="0">
                <a:solidFill>
                  <a:schemeClr val="tx1"/>
                </a:solidFill>
                <a:latin typeface="+mn-lt"/>
                <a:ea typeface="+mn-ea"/>
                <a:cs typeface="+mn-cs"/>
              </a:rPr>
              <a:t>Here is a bit of background about me</a:t>
            </a:r>
            <a:endParaRPr lang="en-GB" sz="1600" b="0" noProof="0" dirty="0"/>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Where do you work?</a:t>
            </a:r>
          </a:p>
          <a:p>
            <a:r>
              <a:rPr lang="en-GB" sz="1600" b="0" i="0" kern="1200" dirty="0">
                <a:solidFill>
                  <a:schemeClr val="accent1"/>
                </a:solidFill>
                <a:effectLst/>
                <a:latin typeface="+mn-lt"/>
                <a:ea typeface="+mn-ea"/>
                <a:cs typeface="+mn-cs"/>
              </a:rPr>
              <a:t>IT Solution Development Department at Schwarz IT Bulgaria.</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What do you do there?</a:t>
            </a:r>
          </a:p>
          <a:p>
            <a:r>
              <a:rPr lang="en-GB" sz="1600" b="0" i="0" kern="1200" dirty="0">
                <a:solidFill>
                  <a:schemeClr val="accent1"/>
                </a:solidFill>
                <a:effectLst/>
                <a:latin typeface="+mn-lt"/>
                <a:ea typeface="+mn-ea"/>
                <a:cs typeface="+mn-cs"/>
              </a:rPr>
              <a:t>I am part of the team which develops and maintains our property management CMS systems, and more.</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an expert on your topic?</a:t>
            </a:r>
          </a:p>
          <a:p>
            <a:r>
              <a:rPr lang="en-GB" sz="1600" b="0" i="0" kern="1200" dirty="0">
                <a:solidFill>
                  <a:schemeClr val="accent1"/>
                </a:solidFill>
                <a:effectLst/>
                <a:latin typeface="+mn-lt"/>
                <a:ea typeface="+mn-ea"/>
                <a:cs typeface="+mn-cs"/>
              </a:rPr>
              <a:t>I was given a task which I finished quicker than expected and I was crying out for work.</a:t>
            </a:r>
          </a:p>
          <a:p>
            <a:r>
              <a:rPr lang="en-GB" sz="1600" b="0" i="0" kern="1200" dirty="0">
                <a:solidFill>
                  <a:schemeClr val="accent1"/>
                </a:solidFill>
                <a:effectLst/>
                <a:latin typeface="+mn-lt"/>
                <a:ea typeface="+mn-ea"/>
                <a:cs typeface="+mn-cs"/>
              </a:rPr>
              <a:t>My colleagues gave me a new task, I guess as a bit of a challenge or a bit of a joke – me being unaware it being something they were unable to solve a couple of years ago.</a:t>
            </a:r>
          </a:p>
          <a:p>
            <a:r>
              <a:rPr lang="en-GB" sz="1600" b="0" i="0" kern="1200" dirty="0">
                <a:solidFill>
                  <a:schemeClr val="accent1"/>
                </a:solidFill>
                <a:effectLst/>
                <a:latin typeface="+mn-lt"/>
                <a:ea typeface="+mn-ea"/>
                <a:cs typeface="+mn-cs"/>
              </a:rPr>
              <a:t>And for a good reason, the technology isn’t quite there yet, but after a lot of hard work I was able to solve it.</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giving this talk today?</a:t>
            </a:r>
          </a:p>
          <a:p>
            <a:r>
              <a:rPr lang="en-GB" sz="1600" b="0" i="0" kern="1200" dirty="0">
                <a:solidFill>
                  <a:schemeClr val="accent1"/>
                </a:solidFill>
                <a:effectLst/>
                <a:latin typeface="+mn-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600" b="0" i="0" kern="1200" dirty="0">
                <a:solidFill>
                  <a:schemeClr val="accent1"/>
                </a:solidFill>
                <a:effectLst/>
                <a:latin typeface="+mn-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sz="1600" b="0" noProof="0" dirty="0"/>
          </a:p>
        </p:txBody>
      </p:sp>
      <p:sp>
        <p:nvSpPr>
          <p:cNvPr id="4" name="Date Placeholder 3"/>
          <p:cNvSpPr>
            <a:spLocks noGrp="1"/>
          </p:cNvSpPr>
          <p:nvPr>
            <p:ph type="dt" sz="half" idx="1"/>
          </p:nvPr>
        </p:nvSpPr>
        <p:spPr/>
        <p:txBody>
          <a:bodyPr/>
          <a:lstStyle/>
          <a:p>
            <a:fld id="{820F17F5-7570-41C0-BAAF-1B8A99A8FFC5}" type="datetime1">
              <a:rPr lang="de-DE" smtClean="0"/>
              <a:t>01.05.23</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01.05.23</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01.05.23</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This sounds great and all, but if there is no way to enforce a contract, people might not keep it, and this can have monstrous consequences.</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 and validation!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01.05.23</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very beginning.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dirty="0"/>
              <a:t>We will start with an intro and basics as I want to make this talk accessible to all levels.</a:t>
            </a:r>
          </a:p>
          <a:p>
            <a:pPr algn="l"/>
            <a:r>
              <a:rPr lang="en-GB" dirty="0"/>
              <a:t>We will then see </a:t>
            </a:r>
            <a:r>
              <a:rPr lang="en-GB" sz="1100" noProof="0" dirty="0">
                <a:latin typeface="Arial" panose="020B0604020202020204" pitchFamily="34" charset="0"/>
                <a:cs typeface="Arial" panose="020B0604020202020204" pitchFamily="34" charset="0"/>
              </a:rPr>
              <a:t>at a high-level -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noProof="0" dirty="0">
                <a:latin typeface="Arial" panose="020B0604020202020204" pitchFamily="34" charset="0"/>
                <a:cs typeface="Arial" panose="020B0604020202020204" pitchFamily="34" charset="0"/>
              </a:rPr>
              <a:t>After that we will see how that applies to API development in terms of  </a:t>
            </a:r>
            <a:r>
              <a:rPr lang="en-GB" sz="1100" dirty="0">
                <a:latin typeface="Arial" panose="020B0604020202020204" pitchFamily="34" charset="0"/>
                <a:cs typeface="Arial" panose="020B0604020202020204" pitchFamily="34" charset="0"/>
              </a:rPr>
              <a:t>Design First API vs. Code First API.</a:t>
            </a:r>
            <a:endParaRPr lang="en-GB" dirty="0"/>
          </a:p>
          <a:p>
            <a:pPr algn="l"/>
            <a:r>
              <a:rPr lang="en-GB" sz="11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1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100" noProof="0" dirty="0">
                <a:latin typeface="Arial" panose="020B0604020202020204" pitchFamily="34" charset="0"/>
                <a:cs typeface="Arial" panose="020B0604020202020204" pitchFamily="34" charset="0"/>
              </a:rPr>
              <a:t>And we will tie this whole thing neatly in a knot in a live Demo.</a:t>
            </a:r>
          </a:p>
          <a:p>
            <a:pPr algn="l"/>
            <a:r>
              <a:rPr lang="en-GB" sz="1100" noProof="0" dirty="0">
                <a:latin typeface="Arial" panose="020B0604020202020204" pitchFamily="34" charset="0"/>
                <a:cs typeface="Arial" panose="020B0604020202020204" pitchFamily="34" charset="0"/>
              </a:rPr>
              <a:t>We will finish with a recap of what we have achieved.</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dirty="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01.05.23</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validate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effort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Wolves are a keystone species according to most ecologists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100" b="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04328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01.05.23</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sz="1100" b="0" dirty="0">
              <a:latin typeface="Arial" panose="020B0604020202020204" pitchFamily="34" charset="0"/>
              <a:cs typeface="Arial" panose="020B0604020202020204" pitchFamily="34" charset="0"/>
            </a:endParaRP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01.05.23</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01.05.23</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86093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58988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RECAP</a:t>
            </a: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01.05.23</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09333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Let's go over what we achieved in the demo:</a:t>
            </a:r>
          </a:p>
          <a:p>
            <a:endParaRPr lang="en-GB" b="0" dirty="0"/>
          </a:p>
          <a:p>
            <a:r>
              <a:rPr lang="en-GB" sz="1800" b="0" i="1" dirty="0">
                <a:latin typeface="Arial" panose="020B0604020202020204" pitchFamily="34" charset="0"/>
                <a:cs typeface="Arial" panose="020B0604020202020204" pitchFamily="34" charset="0"/>
              </a:rPr>
              <a:t>Wrote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 Spec</a:t>
            </a:r>
          </a:p>
          <a:p>
            <a:pPr lvl="1"/>
            <a:r>
              <a:rPr lang="en-GB" sz="1400" b="0" dirty="0">
                <a:latin typeface="Arial" panose="020B0604020202020204" pitchFamily="34" charset="0"/>
                <a:cs typeface="Arial" panose="020B0604020202020204" pitchFamily="34" charset="0"/>
              </a:rPr>
              <a:t>Easy, both human and machine readable.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back-end server in Java and </a:t>
            </a:r>
            <a:r>
              <a:rPr lang="en-GB" sz="1800" b="0" i="1" dirty="0" err="1">
                <a:latin typeface="Arial" panose="020B0604020202020204" pitchFamily="34" charset="0"/>
                <a:cs typeface="Arial" panose="020B0604020202020204" pitchFamily="34" charset="0"/>
              </a:rPr>
              <a:t>SpringBoot</a:t>
            </a:r>
            <a:endParaRPr lang="en-GB" sz="1800" b="0" i="1" dirty="0">
              <a:latin typeface="Arial" panose="020B0604020202020204" pitchFamily="34" charset="0"/>
              <a:cs typeface="Arial" panose="020B0604020202020204" pitchFamily="34" charset="0"/>
            </a:endParaRP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front-end client in JavaScript and Angular</a:t>
            </a: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express-</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-validate to add tests to the front-end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Demonstrated how the tests fail if we breach our API contract</a:t>
            </a:r>
          </a:p>
          <a:p>
            <a:pPr lvl="1"/>
            <a:r>
              <a:rPr lang="en-GB" sz="1400" b="0" dirty="0">
                <a:latin typeface="Arial" panose="020B0604020202020204" pitchFamily="34" charset="0"/>
                <a:cs typeface="Arial" panose="020B0604020202020204" pitchFamily="34" charset="0"/>
              </a:rPr>
              <a:t>Enforces the contract, making communication and development easier.</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336009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01.05.23</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01.05.23</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b="0" dirty="0"/>
              <a:t>I LOOK FORWARD TO YOUR QUESTIONS</a:t>
            </a:r>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F111D7C0-A88C-4E84-9EB3-EA7F74DD016A}"/>
              </a:ext>
            </a:extLst>
          </p:cNvPr>
          <p:cNvSpPr>
            <a:spLocks noGrp="1"/>
          </p:cNvSpPr>
          <p:nvPr>
            <p:ph type="dt" sz="half" idx="1"/>
          </p:nvPr>
        </p:nvSpPr>
        <p:spPr/>
        <p:txBody>
          <a:bodyPr/>
          <a:lstStyle/>
          <a:p>
            <a:fld id="{A621C90E-E1AC-4837-9110-9588D35647C8}" type="datetime1">
              <a:rPr lang="de-DE" smtClean="0"/>
              <a:t>01.05.23</a:t>
            </a:fld>
            <a:endParaRPr lang="de-DE" dirty="0"/>
          </a:p>
        </p:txBody>
      </p:sp>
      <p:sp>
        <p:nvSpPr>
          <p:cNvPr id="6" name="Fußzeilenplatzhalter 5">
            <a:extLst>
              <a:ext uri="{FF2B5EF4-FFF2-40B4-BE49-F238E27FC236}">
                <a16:creationId xmlns:a16="http://schemas.microsoft.com/office/drawing/2014/main" id="{BBB93BD2-B30C-464A-9199-DABBFCB242F2}"/>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955469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01.05.23</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41057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01.05.23</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be flexible and able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observed that it’s problematic to fully separate an interface from its implementation:</a:t>
            </a:r>
          </a:p>
          <a:p>
            <a:endParaRPr lang="en-GB" b="0" dirty="0"/>
          </a:p>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And here is a relevant XKCD comic which summarizes Hyrum’s law  nicely:</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 little side-by-side comparison.</a:t>
            </a:r>
          </a:p>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82918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on the slides,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which offers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endParaRPr lang="en-GB" sz="1100" b="0" i="0" kern="1200" dirty="0">
              <a:solidFill>
                <a:schemeClr val="tx1"/>
              </a:solidFill>
              <a:effectLst/>
              <a:latin typeface="+mj-lt"/>
              <a:ea typeface="+mn-ea"/>
              <a:cs typeface="+mn-cs"/>
            </a:endParaRP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a:t>
            </a:r>
            <a:r>
              <a:rPr lang="bg-BG" sz="1100" b="0" i="0" kern="1200" dirty="0">
                <a:solidFill>
                  <a:schemeClr val="tx1"/>
                </a:solidFill>
                <a:effectLst/>
                <a:latin typeface="+mj-lt"/>
                <a:ea typeface="+mn-ea"/>
                <a:cs typeface="+mn-cs"/>
              </a:rPr>
              <a:t> </a:t>
            </a:r>
            <a:r>
              <a:rPr lang="en-GB" sz="1100" b="0" i="0" kern="1200" dirty="0">
                <a:solidFill>
                  <a:schemeClr val="tx1"/>
                </a:solidFill>
                <a:effectLst/>
                <a:latin typeface="+mj-lt"/>
                <a:ea typeface="+mn-ea"/>
                <a:cs typeface="+mn-cs"/>
              </a:rPr>
              <a:t>– the server.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i="0" kern="1200" dirty="0">
                <a:solidFill>
                  <a:schemeClr val="tx1"/>
                </a:solidFill>
                <a:effectLst/>
                <a:latin typeface="+mj-lt"/>
                <a:ea typeface="+mn-ea"/>
                <a:cs typeface="+mn-cs"/>
              </a:rPr>
              <a:t>Imagine the following scenario: </a:t>
            </a:r>
          </a:p>
          <a:p>
            <a:r>
              <a:rPr lang="en-GB" sz="1100" b="0" i="0" kern="1200" dirty="0">
                <a:solidFill>
                  <a:schemeClr val="tx1"/>
                </a:solidFill>
                <a:effectLst/>
                <a:latin typeface="+mj-lt"/>
                <a:ea typeface="+mn-ea"/>
                <a:cs typeface="+mn-cs"/>
              </a:rPr>
              <a:t>You are using your client and you want to access all Twitter tweets that mention the </a:t>
            </a:r>
            <a:r>
              <a:rPr lang="en-GB" sz="1100" b="0" i="1" kern="1200" dirty="0">
                <a:solidFill>
                  <a:schemeClr val="tx1"/>
                </a:solidFill>
                <a:effectLst/>
                <a:latin typeface="+mj-lt"/>
                <a:ea typeface="+mn-ea"/>
                <a:cs typeface="+mn-cs"/>
              </a:rPr>
              <a:t>#OPENAPI</a:t>
            </a:r>
            <a:r>
              <a:rPr lang="en-GB" sz="1100" b="0" i="0" kern="1200" dirty="0">
                <a:solidFill>
                  <a:schemeClr val="tx1"/>
                </a:solidFill>
                <a:effectLst/>
                <a:latin typeface="+mj-lt"/>
                <a:ea typeface="+mn-ea"/>
                <a:cs typeface="+mn-cs"/>
              </a:rPr>
              <a:t> hashtag.</a:t>
            </a:r>
          </a:p>
          <a:p>
            <a:r>
              <a:rPr lang="en-GB" sz="1100" b="0" i="0" kern="1200" dirty="0">
                <a:solidFill>
                  <a:schemeClr val="tx1"/>
                </a:solidFill>
                <a:effectLst/>
                <a:latin typeface="+mj-lt"/>
                <a:ea typeface="+mn-ea"/>
                <a:cs typeface="+mn-cs"/>
              </a:rPr>
              <a:t>You could email Twitter and ask for a spreadsheet of all these tweets. But then you’d have to find a way to import that spreadsheet into your application.</a:t>
            </a:r>
          </a:p>
          <a:p>
            <a:r>
              <a:rPr lang="en-GB" sz="1100" b="0" i="0" kern="1200" dirty="0">
                <a:solidFill>
                  <a:schemeClr val="tx1"/>
                </a:solidFill>
                <a:effectLst/>
                <a:latin typeface="+mj-lt"/>
                <a:ea typeface="+mn-ea"/>
                <a:cs typeface="+mn-cs"/>
              </a:rPr>
              <a:t>Even if you stored them in a database the data would become outdated quickly. It would be impossible to keep it up to date.</a:t>
            </a:r>
          </a:p>
          <a:p>
            <a:r>
              <a:rPr lang="en-GB" sz="1100" b="0" i="0" kern="1200" dirty="0">
                <a:solidFill>
                  <a:schemeClr val="tx1"/>
                </a:solidFill>
                <a:effectLst/>
                <a:latin typeface="+mj-lt"/>
                <a:ea typeface="+mn-ea"/>
                <a:cs typeface="+mn-cs"/>
              </a:rPr>
              <a:t>It would be far better and simpler if Twitter just provides you a way to query their application and get the data, so that you can view or use it in your application. This way it would stay up to date automatically.</a:t>
            </a:r>
          </a:p>
          <a:p>
            <a:r>
              <a:rPr lang="en-GB" sz="1100" b="0" i="0" kern="1200" dirty="0">
                <a:solidFill>
                  <a:schemeClr val="tx1"/>
                </a:solidFill>
                <a:effectLst/>
                <a:latin typeface="+mj-lt"/>
                <a:ea typeface="+mn-ea"/>
                <a:cs typeface="+mn-cs"/>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01.05.23</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mit Bild | 2">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AB57F3AF-8A47-4E56-8112-6D0A5F1E0DA8}"/>
              </a:ext>
            </a:extLst>
          </p:cNvPr>
          <p:cNvSpPr>
            <a:spLocks noGrp="1"/>
          </p:cNvSpPr>
          <p:nvPr>
            <p:ph type="pic" sz="quarter" idx="11" hasCustomPrompt="1"/>
          </p:nvPr>
        </p:nvSpPr>
        <p:spPr bwMode="gray">
          <a:xfrm>
            <a:off x="4410075" y="0"/>
            <a:ext cx="4733925" cy="51435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tx2"/>
          </a:solidFill>
        </p:spPr>
        <p:txBody>
          <a:bodyPr wrap="square">
            <a:noAutofit/>
          </a:bodyPr>
          <a:lstStyle>
            <a:lvl1pPr marL="0" indent="0">
              <a:buNone/>
              <a:defRPr/>
            </a:lvl1pPr>
          </a:lstStyle>
          <a:p>
            <a:r>
              <a:rPr lang="en-US" dirty="0"/>
              <a:t> </a:t>
            </a:r>
          </a:p>
        </p:txBody>
      </p:sp>
      <p:sp>
        <p:nvSpPr>
          <p:cNvPr id="2" name="Titel 1"/>
          <p:cNvSpPr>
            <a:spLocks noGrp="1"/>
          </p:cNvSpPr>
          <p:nvPr>
            <p:ph type="ctrTitle" hasCustomPrompt="1"/>
          </p:nvPr>
        </p:nvSpPr>
        <p:spPr bwMode="gray">
          <a:xfrm>
            <a:off x="413904" y="1654058"/>
            <a:ext cx="4320033" cy="1242000"/>
          </a:xfrm>
        </p:spPr>
        <p:txBody>
          <a:bodyPr anchor="b"/>
          <a:lstStyle>
            <a:lvl1pPr algn="l">
              <a:lnSpc>
                <a:spcPct val="90000"/>
              </a:lnSpc>
              <a:spcBef>
                <a:spcPts val="0"/>
              </a:spcBef>
              <a:defRPr sz="3200" b="1" i="0">
                <a:solidFill>
                  <a:schemeClr val="accent1"/>
                </a:solidFill>
                <a:latin typeface="+mj-lt"/>
              </a:defRPr>
            </a:lvl1pPr>
          </a:lstStyle>
          <a:p>
            <a:r>
              <a:rPr lang="en-US" noProof="0" dirty="0"/>
              <a:t>Presentation title </a:t>
            </a:r>
          </a:p>
        </p:txBody>
      </p:sp>
      <p:sp>
        <p:nvSpPr>
          <p:cNvPr id="3" name="Untertitel 2"/>
          <p:cNvSpPr>
            <a:spLocks noGrp="1"/>
          </p:cNvSpPr>
          <p:nvPr>
            <p:ph type="subTitle" idx="1" hasCustomPrompt="1"/>
          </p:nvPr>
        </p:nvSpPr>
        <p:spPr bwMode="gray">
          <a:xfrm>
            <a:off x="413439" y="3003799"/>
            <a:ext cx="4320486" cy="540000"/>
          </a:xfrm>
        </p:spPr>
        <p:txBody>
          <a:bodyPr>
            <a:normAutofit/>
          </a:bodyPr>
          <a:lstStyle>
            <a:lvl1pPr marL="0" indent="0" algn="l">
              <a:lnSpc>
                <a:spcPct val="100000"/>
              </a:lnSpc>
              <a:spcBef>
                <a:spcPts val="0"/>
              </a:spcBef>
              <a:spcAft>
                <a:spcPts val="0"/>
              </a:spcAft>
              <a:buFont typeface="Arial" panose="020B0604020202020204" pitchFamily="34" charset="0"/>
              <a:buNone/>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9pPr>
          </a:lstStyle>
          <a:p>
            <a:r>
              <a:rPr lang="en-US" noProof="0" dirty="0"/>
              <a:t>Job</a:t>
            </a:r>
          </a:p>
          <a:p>
            <a:r>
              <a:rPr lang="en-US" noProof="0" dirty="0"/>
              <a:t>Department</a:t>
            </a:r>
          </a:p>
        </p:txBody>
      </p:sp>
      <p:sp>
        <p:nvSpPr>
          <p:cNvPr id="10" name="Textplatzhalter 9"/>
          <p:cNvSpPr>
            <a:spLocks noGrp="1"/>
          </p:cNvSpPr>
          <p:nvPr>
            <p:ph type="body" sz="quarter" idx="10" hasCustomPrompt="1"/>
          </p:nvPr>
        </p:nvSpPr>
        <p:spPr bwMode="gray">
          <a:xfrm>
            <a:off x="414001" y="3651870"/>
            <a:ext cx="4319937" cy="270030"/>
          </a:xfrm>
        </p:spPr>
        <p:txBody>
          <a:bodyPr anchor="b"/>
          <a:lstStyle>
            <a:lvl1pPr marL="0" indent="0" algn="l">
              <a:lnSpc>
                <a:spcPct val="100000"/>
              </a:lnSpc>
              <a:spcBef>
                <a:spcPts val="0"/>
              </a:spcBef>
              <a:spcAft>
                <a:spcPts val="0"/>
              </a:spcAft>
              <a:buFont typeface="Arial" panose="020B0604020202020204" pitchFamily="34" charset="0"/>
              <a:buNone/>
              <a:defRPr sz="12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200" b="0">
                <a:solidFill>
                  <a:schemeClr val="bg1"/>
                </a:solidFill>
                <a:latin typeface="+mn-lt"/>
              </a:defRPr>
            </a:lvl2pPr>
            <a:lvl3pPr marL="0" indent="0" algn="l">
              <a:lnSpc>
                <a:spcPct val="100000"/>
              </a:lnSpc>
              <a:spcBef>
                <a:spcPts val="0"/>
              </a:spcBef>
              <a:spcAft>
                <a:spcPts val="0"/>
              </a:spcAft>
              <a:buNone/>
              <a:defRPr sz="1200" b="0">
                <a:solidFill>
                  <a:schemeClr val="bg1"/>
                </a:solidFill>
                <a:latin typeface="+mn-lt"/>
              </a:defRPr>
            </a:lvl3pPr>
            <a:lvl4pPr marL="0" indent="0" algn="l">
              <a:lnSpc>
                <a:spcPct val="100000"/>
              </a:lnSpc>
              <a:spcBef>
                <a:spcPts val="0"/>
              </a:spcBef>
              <a:spcAft>
                <a:spcPts val="0"/>
              </a:spcAft>
              <a:buNone/>
              <a:defRPr sz="1200" b="0">
                <a:solidFill>
                  <a:schemeClr val="bg1"/>
                </a:solidFill>
                <a:latin typeface="+mn-lt"/>
              </a:defRPr>
            </a:lvl4pPr>
            <a:lvl5pPr marL="0" indent="0" algn="l">
              <a:lnSpc>
                <a:spcPct val="100000"/>
              </a:lnSpc>
              <a:spcBef>
                <a:spcPts val="0"/>
              </a:spcBef>
              <a:spcAft>
                <a:spcPts val="0"/>
              </a:spcAft>
              <a:buNone/>
              <a:defRPr sz="1200" b="0">
                <a:solidFill>
                  <a:schemeClr val="bg1"/>
                </a:solidFill>
                <a:latin typeface="+mn-lt"/>
              </a:defRPr>
            </a:lvl5pPr>
            <a:lvl6pPr marL="0" indent="0" algn="l">
              <a:lnSpc>
                <a:spcPct val="100000"/>
              </a:lnSpc>
              <a:spcBef>
                <a:spcPts val="0"/>
              </a:spcBef>
              <a:spcAft>
                <a:spcPts val="0"/>
              </a:spcAft>
              <a:buNone/>
              <a:defRPr sz="1200" b="0">
                <a:solidFill>
                  <a:schemeClr val="bg1"/>
                </a:solidFill>
                <a:latin typeface="+mn-lt"/>
              </a:defRPr>
            </a:lvl6pPr>
            <a:lvl7pPr marL="0" indent="0" algn="l">
              <a:lnSpc>
                <a:spcPct val="100000"/>
              </a:lnSpc>
              <a:spcBef>
                <a:spcPts val="0"/>
              </a:spcBef>
              <a:spcAft>
                <a:spcPts val="0"/>
              </a:spcAft>
              <a:buNone/>
              <a:defRPr sz="1200" b="0">
                <a:solidFill>
                  <a:schemeClr val="bg1"/>
                </a:solidFill>
                <a:latin typeface="+mn-lt"/>
              </a:defRPr>
            </a:lvl7pPr>
            <a:lvl8pPr marL="0" indent="0" algn="l">
              <a:lnSpc>
                <a:spcPct val="100000"/>
              </a:lnSpc>
              <a:spcBef>
                <a:spcPts val="0"/>
              </a:spcBef>
              <a:spcAft>
                <a:spcPts val="0"/>
              </a:spcAft>
              <a:buNone/>
              <a:defRPr sz="1200" b="0">
                <a:solidFill>
                  <a:schemeClr val="bg1"/>
                </a:solidFill>
                <a:latin typeface="+mn-lt"/>
              </a:defRPr>
            </a:lvl8pPr>
            <a:lvl9pPr marL="0" indent="0" algn="l">
              <a:lnSpc>
                <a:spcPct val="100000"/>
              </a:lnSpc>
              <a:spcBef>
                <a:spcPts val="0"/>
              </a:spcBef>
              <a:spcAft>
                <a:spcPts val="0"/>
              </a:spcAft>
              <a:buNone/>
              <a:defRPr sz="1200" b="0">
                <a:solidFill>
                  <a:schemeClr val="bg1"/>
                </a:solidFill>
                <a:latin typeface="+mn-lt"/>
              </a:defRPr>
            </a:lvl9pPr>
          </a:lstStyle>
          <a:p>
            <a:pPr lvl="0"/>
            <a:r>
              <a:rPr lang="en-US" noProof="0" dirty="0"/>
              <a:t>Location, xx. Month 20xx</a:t>
            </a:r>
          </a:p>
        </p:txBody>
      </p:sp>
      <p:sp>
        <p:nvSpPr>
          <p:cNvPr id="4" name="Rechteck 3">
            <a:extLst>
              <a:ext uri="{FF2B5EF4-FFF2-40B4-BE49-F238E27FC236}">
                <a16:creationId xmlns:a16="http://schemas.microsoft.com/office/drawing/2014/main" id="{84ACD989-A11D-4AB5-95DD-F68E4B010992}"/>
              </a:ext>
            </a:extLst>
          </p:cNvPr>
          <p:cNvSpPr/>
          <p:nvPr userDrawn="1"/>
        </p:nvSpPr>
        <p:spPr bwMode="gray">
          <a:xfrm>
            <a:off x="413440" y="0"/>
            <a:ext cx="1133661" cy="149163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err="1">
              <a:solidFill>
                <a:schemeClr val="tx1"/>
              </a:solidFill>
            </a:endParaRPr>
          </a:p>
        </p:txBody>
      </p:sp>
    </p:spTree>
    <p:extLst>
      <p:ext uri="{BB962C8B-B14F-4D97-AF65-F5344CB8AC3E}">
        <p14:creationId xmlns:p14="http://schemas.microsoft.com/office/powerpoint/2010/main" val="493462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6192180" y="0"/>
            <a:ext cx="295182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2" y="1168004"/>
            <a:ext cx="5562153" cy="3348037"/>
          </a:xfrm>
        </p:spPr>
        <p:txBody>
          <a:bodyPr/>
          <a:lstStyle>
            <a:lvl1pPr marL="0" indent="0">
              <a:buNone/>
              <a:defRPr sz="1400" b="1">
                <a:solidFill>
                  <a:schemeClr val="accent1"/>
                </a:solidFill>
                <a:latin typeface="+mj-lt"/>
              </a:defRPr>
            </a:lvl1pPr>
            <a:lvl2pPr marL="414726" indent="0">
              <a:buFont typeface="Wingdings" pitchFamily="2" charset="2"/>
              <a:buNone/>
              <a:defRPr sz="1451">
                <a:solidFill>
                  <a:schemeClr val="tx1"/>
                </a:solidFill>
              </a:defRPr>
            </a:lvl2pPr>
            <a:lvl3pPr marL="1036815" indent="-207363">
              <a:buFont typeface="Wingdings" pitchFamily="2" charset="2"/>
              <a:buChar char="§"/>
              <a:defRPr sz="1451">
                <a:solidFill>
                  <a:schemeClr val="tx1"/>
                </a:solidFill>
              </a:defRPr>
            </a:lvl3pPr>
            <a:lvl4pPr marL="1451541" indent="-207363">
              <a:buFont typeface="Wingdings" pitchFamily="2" charset="2"/>
              <a:buChar char="§"/>
              <a:defRPr sz="1451">
                <a:solidFill>
                  <a:schemeClr val="tx1"/>
                </a:solidFill>
              </a:defRPr>
            </a:lvl4pPr>
            <a:lvl5pPr marL="1866268" indent="-207363">
              <a:buFont typeface="Wingdings" pitchFamily="2" charset="2"/>
              <a:buChar char="§"/>
              <a:defRPr sz="1451">
                <a:solidFill>
                  <a:schemeClr val="tx1"/>
                </a:solidFill>
              </a:defRPr>
            </a:lvl5pPr>
            <a:lvl6pPr marL="2280994" indent="-207363">
              <a:buFont typeface="Wingdings" pitchFamily="2" charset="2"/>
              <a:buChar char="§"/>
              <a:defRPr sz="1451">
                <a:solidFill>
                  <a:schemeClr val="tx1"/>
                </a:solidFill>
              </a:defRPr>
            </a:lvl6pPr>
            <a:lvl7pPr marL="2695720" indent="-207363">
              <a:buFont typeface="Wingdings" pitchFamily="2" charset="2"/>
              <a:buChar char="§"/>
              <a:defRPr sz="1451">
                <a:solidFill>
                  <a:schemeClr val="tx1"/>
                </a:solidFill>
              </a:defRPr>
            </a:lvl7pPr>
            <a:lvl8pPr marL="3110446" indent="-207363">
              <a:buFont typeface="Wingdings" pitchFamily="2" charset="2"/>
              <a:buChar char="§"/>
              <a:defRPr sz="1451">
                <a:solidFill>
                  <a:schemeClr val="tx1"/>
                </a:solidFill>
              </a:defRPr>
            </a:lvl8pPr>
            <a:lvl9pPr marL="3525172" indent="-207363">
              <a:buFont typeface="Wingdings" pitchFamily="2" charset="2"/>
              <a:buChar char="§"/>
              <a:defRPr sz="1451">
                <a:solidFill>
                  <a:schemeClr val="tx1"/>
                </a:solidFill>
              </a:defRPr>
            </a:lvl9pPr>
          </a:lstStyle>
          <a:p>
            <a:pPr lvl="0"/>
            <a:r>
              <a:rPr lang="en-US" dirty="0"/>
              <a:t>Click to edit text. Use the "Increase / decrease list level" buttons on the Start tab to switch between the text levels that have been set up. </a:t>
            </a:r>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305527" y="4569972"/>
            <a:ext cx="5562618"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306474" y="611342"/>
            <a:ext cx="556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11" name="Titel 3">
            <a:extLst>
              <a:ext uri="{FF2B5EF4-FFF2-40B4-BE49-F238E27FC236}">
                <a16:creationId xmlns:a16="http://schemas.microsoft.com/office/drawing/2014/main" id="{F61019B7-76D4-1742-A5FA-CAF7A8C3DED0}"/>
              </a:ext>
            </a:extLst>
          </p:cNvPr>
          <p:cNvSpPr>
            <a:spLocks noGrp="1"/>
          </p:cNvSpPr>
          <p:nvPr>
            <p:ph type="title" hasCustomPrompt="1"/>
          </p:nvPr>
        </p:nvSpPr>
        <p:spPr bwMode="gray">
          <a:xfrm>
            <a:off x="305526" y="205068"/>
            <a:ext cx="8532000" cy="352250"/>
          </a:xfrm>
        </p:spPr>
        <p:txBody>
          <a:bodyPr/>
          <a:lstStyle>
            <a:lvl1pPr>
              <a:lnSpc>
                <a:spcPct val="95000"/>
              </a:lnSpc>
              <a:defRPr sz="3000" b="1">
                <a:solidFill>
                  <a:schemeClr val="accent1"/>
                </a:solidFill>
              </a:defRPr>
            </a:lvl1pPr>
          </a:lstStyle>
          <a:p>
            <a:r>
              <a:rPr lang="en-US" dirty="0"/>
              <a:t>Edit master title format </a:t>
            </a:r>
            <a:endParaRPr lang="en-US" noProof="0" dirty="0"/>
          </a:p>
        </p:txBody>
      </p:sp>
      <p:sp>
        <p:nvSpPr>
          <p:cNvPr id="15" name="Datumsplatzhalter 4">
            <a:extLst>
              <a:ext uri="{FF2B5EF4-FFF2-40B4-BE49-F238E27FC236}">
                <a16:creationId xmlns:a16="http://schemas.microsoft.com/office/drawing/2014/main" id="{03B60BF7-449F-B444-BA7F-C7E011463C71}"/>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20" name="Fußzeilenplatzhalter 7">
            <a:extLst>
              <a:ext uri="{FF2B5EF4-FFF2-40B4-BE49-F238E27FC236}">
                <a16:creationId xmlns:a16="http://schemas.microsoft.com/office/drawing/2014/main" id="{C886A329-3590-9541-8EA2-A7F9E6E04412}"/>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21" name="Foliennummernplatzhalter 8">
            <a:extLst>
              <a:ext uri="{FF2B5EF4-FFF2-40B4-BE49-F238E27FC236}">
                <a16:creationId xmlns:a16="http://schemas.microsoft.com/office/drawing/2014/main" id="{37B9057A-E0D4-D543-89F3-B1622DCC53BD}"/>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22" name="Textplatzhalter 7">
            <a:extLst>
              <a:ext uri="{FF2B5EF4-FFF2-40B4-BE49-F238E27FC236}">
                <a16:creationId xmlns:a16="http://schemas.microsoft.com/office/drawing/2014/main" id="{6EB091E0-49A2-4044-A732-1EA3D9E90286}"/>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96964908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2519363" y="1761661"/>
            <a:ext cx="6318647" cy="2754380"/>
          </a:xfrm>
        </p:spPr>
        <p:txBody>
          <a:bodyPr numCol="2" spcCol="108000"/>
          <a:lstStyle>
            <a:lvl1pPr marL="404995" indent="-404995" defTabSz="404807">
              <a:spcBef>
                <a:spcPts val="1500"/>
              </a:spcBef>
              <a:spcAft>
                <a:spcPts val="300"/>
              </a:spcAft>
              <a:buFont typeface="+mj-lt"/>
              <a:buNone/>
              <a:tabLst/>
              <a:defRPr sz="1600" b="0">
                <a:solidFill>
                  <a:schemeClr val="tx1"/>
                </a:solidFill>
                <a:latin typeface="+mj-lt"/>
              </a:defRPr>
            </a:lvl1pPr>
            <a:lvl2pPr marL="400045" indent="2381" defTabSz="400045">
              <a:spcBef>
                <a:spcPts val="0"/>
              </a:spcBef>
              <a:spcAft>
                <a:spcPts val="0"/>
              </a:spcAft>
              <a:buFont typeface="+mj-lt"/>
              <a:buNone/>
              <a:tabLst/>
              <a:defRPr sz="1400">
                <a:solidFill>
                  <a:schemeClr val="tx1"/>
                </a:solidFill>
              </a:defRPr>
            </a:lvl2pPr>
            <a:lvl3pPr marL="400045" indent="2381" defTabSz="400045">
              <a:spcBef>
                <a:spcPts val="0"/>
              </a:spcBef>
              <a:spcAft>
                <a:spcPts val="0"/>
              </a:spcAft>
              <a:buFont typeface="+mj-lt"/>
              <a:buNone/>
              <a:tabLst/>
              <a:defRPr sz="1050">
                <a:solidFill>
                  <a:schemeClr val="tx1"/>
                </a:solidFill>
              </a:defRPr>
            </a:lvl3pPr>
            <a:lvl4pPr marL="400045" indent="2381" defTabSz="400045">
              <a:spcBef>
                <a:spcPts val="0"/>
              </a:spcBef>
              <a:spcAft>
                <a:spcPts val="0"/>
              </a:spcAft>
              <a:buFont typeface="+mj-lt"/>
              <a:buNone/>
              <a:tabLst/>
              <a:defRPr sz="1050">
                <a:solidFill>
                  <a:schemeClr val="tx1"/>
                </a:solidFill>
              </a:defRPr>
            </a:lvl4pPr>
            <a:lvl5pPr marL="400045" indent="2381" defTabSz="400045">
              <a:spcBef>
                <a:spcPts val="0"/>
              </a:spcBef>
              <a:spcAft>
                <a:spcPts val="0"/>
              </a:spcAft>
              <a:buFont typeface="+mj-lt"/>
              <a:buNone/>
              <a:tabLst/>
              <a:defRPr sz="1050">
                <a:solidFill>
                  <a:schemeClr val="tx1"/>
                </a:solidFill>
              </a:defRPr>
            </a:lvl5pPr>
            <a:lvl6pPr marL="400045" indent="2381" defTabSz="400045">
              <a:spcBef>
                <a:spcPts val="0"/>
              </a:spcBef>
              <a:spcAft>
                <a:spcPts val="0"/>
              </a:spcAft>
              <a:buFont typeface="+mj-lt"/>
              <a:buNone/>
              <a:tabLst/>
              <a:defRPr sz="1050">
                <a:solidFill>
                  <a:schemeClr val="tx1"/>
                </a:solidFill>
              </a:defRPr>
            </a:lvl6pPr>
            <a:lvl7pPr marL="400045" indent="2381" defTabSz="400045">
              <a:spcBef>
                <a:spcPts val="0"/>
              </a:spcBef>
              <a:spcAft>
                <a:spcPts val="0"/>
              </a:spcAft>
              <a:buFont typeface="+mj-lt"/>
              <a:buNone/>
              <a:tabLst/>
              <a:defRPr sz="1050">
                <a:solidFill>
                  <a:schemeClr val="tx1"/>
                </a:solidFill>
              </a:defRPr>
            </a:lvl7pPr>
            <a:lvl8pPr marL="400045" indent="2381" defTabSz="400045">
              <a:spcBef>
                <a:spcPts val="0"/>
              </a:spcBef>
              <a:spcAft>
                <a:spcPts val="0"/>
              </a:spcAft>
              <a:buFont typeface="+mj-lt"/>
              <a:buNone/>
              <a:tabLst/>
              <a:defRPr sz="1050">
                <a:solidFill>
                  <a:schemeClr val="tx1"/>
                </a:solidFill>
              </a:defRPr>
            </a:lvl8pPr>
            <a:lvl9pPr marL="400045" indent="2381" defTabSz="400045">
              <a:spcBef>
                <a:spcPts val="0"/>
              </a:spcBef>
              <a:spcAft>
                <a:spcPts val="0"/>
              </a:spcAft>
              <a:buFont typeface="+mj-lt"/>
              <a:buNone/>
              <a:tabLst/>
              <a:defRPr sz="1050">
                <a:solidFill>
                  <a:schemeClr val="tx1"/>
                </a:solidFill>
              </a:defRPr>
            </a:lvl9pPr>
          </a:lstStyle>
          <a:p>
            <a:pPr lvl="0"/>
            <a:r>
              <a:rPr lang="en-US" dirty="0"/>
              <a:t>Click to edit text.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305526" y="4623996"/>
            <a:ext cx="8532000" cy="162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675"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537300" y="789552"/>
            <a:ext cx="8300710" cy="486054"/>
          </a:xfrm>
          <a:prstGeom prst="rect">
            <a:avLst/>
          </a:prstGeom>
        </p:spPr>
        <p:txBody>
          <a:bodyPr vert="horz" lIns="0" tIns="54000" rIns="0" bIns="0" rtlCol="0" anchor="ctr" anchorCtr="0">
            <a:noAutofit/>
          </a:bodyPr>
          <a:lstStyle>
            <a:lvl1pPr>
              <a:defRPr sz="3000" b="1">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303523"/>
            <a:ext cx="8532000" cy="216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2pPr>
            <a:lvl3pPr marL="0" indent="0">
              <a:lnSpc>
                <a:spcPct val="100000"/>
              </a:lnSpc>
              <a:spcBef>
                <a:spcPts val="0"/>
              </a:spcBef>
              <a:spcAft>
                <a:spcPts val="0"/>
              </a:spcAft>
              <a:buNone/>
              <a:defRPr sz="1350" b="0" i="0">
                <a:solidFill>
                  <a:schemeClr val="tx1"/>
                </a:solidFill>
                <a:latin typeface="+mn-lt"/>
              </a:defRPr>
            </a:lvl3pPr>
            <a:lvl4pPr marL="0" indent="0">
              <a:lnSpc>
                <a:spcPct val="100000"/>
              </a:lnSpc>
              <a:spcBef>
                <a:spcPts val="0"/>
              </a:spcBef>
              <a:spcAft>
                <a:spcPts val="0"/>
              </a:spcAft>
              <a:buNone/>
              <a:defRPr sz="1350" b="0" i="0">
                <a:solidFill>
                  <a:schemeClr val="tx1"/>
                </a:solidFill>
                <a:latin typeface="+mn-lt"/>
              </a:defRPr>
            </a:lvl4pPr>
            <a:lvl5pPr marL="0" indent="0">
              <a:lnSpc>
                <a:spcPct val="100000"/>
              </a:lnSpc>
              <a:spcBef>
                <a:spcPts val="0"/>
              </a:spcBef>
              <a:spcAft>
                <a:spcPts val="0"/>
              </a:spcAft>
              <a:buNone/>
              <a:defRPr sz="1350" b="0" i="0">
                <a:solidFill>
                  <a:schemeClr val="tx1"/>
                </a:solidFill>
                <a:latin typeface="+mn-lt"/>
              </a:defRPr>
            </a:lvl5pPr>
            <a:lvl6pPr marL="0" indent="0">
              <a:lnSpc>
                <a:spcPct val="100000"/>
              </a:lnSpc>
              <a:spcBef>
                <a:spcPts val="0"/>
              </a:spcBef>
              <a:spcAft>
                <a:spcPts val="0"/>
              </a:spcAft>
              <a:buNone/>
              <a:defRPr sz="1350" b="0" i="0">
                <a:solidFill>
                  <a:schemeClr val="tx1"/>
                </a:solidFill>
                <a:latin typeface="+mn-lt"/>
              </a:defRPr>
            </a:lvl6pPr>
            <a:lvl7pPr marL="0" indent="0">
              <a:lnSpc>
                <a:spcPct val="100000"/>
              </a:lnSpc>
              <a:spcBef>
                <a:spcPts val="0"/>
              </a:spcBef>
              <a:spcAft>
                <a:spcPts val="0"/>
              </a:spcAft>
              <a:buNone/>
              <a:defRPr sz="1350" b="0" i="0">
                <a:solidFill>
                  <a:schemeClr val="tx1"/>
                </a:solidFill>
                <a:latin typeface="+mn-lt"/>
              </a:defRPr>
            </a:lvl7pPr>
            <a:lvl8pPr marL="0" indent="0">
              <a:lnSpc>
                <a:spcPct val="100000"/>
              </a:lnSpc>
              <a:spcBef>
                <a:spcPts val="0"/>
              </a:spcBef>
              <a:spcAft>
                <a:spcPts val="0"/>
              </a:spcAft>
              <a:buNone/>
              <a:defRPr sz="1350" b="0" i="0">
                <a:solidFill>
                  <a:schemeClr val="tx1"/>
                </a:solidFill>
                <a:latin typeface="+mn-lt"/>
              </a:defRPr>
            </a:lvl8pPr>
            <a:lvl9pPr marL="0" indent="0">
              <a:lnSpc>
                <a:spcPct val="100000"/>
              </a:lnSpc>
              <a:spcBef>
                <a:spcPts val="0"/>
              </a:spcBef>
              <a:spcAft>
                <a:spcPts val="0"/>
              </a:spcAft>
              <a:buNone/>
              <a:defRPr sz="135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305526" y="925004"/>
            <a:ext cx="97167" cy="243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bg1"/>
              </a:solidFill>
            </a:endParaRPr>
          </a:p>
        </p:txBody>
      </p:sp>
      <p:sp>
        <p:nvSpPr>
          <p:cNvPr id="18" name="Datumsplatzhalter 4">
            <a:extLst>
              <a:ext uri="{FF2B5EF4-FFF2-40B4-BE49-F238E27FC236}">
                <a16:creationId xmlns:a16="http://schemas.microsoft.com/office/drawing/2014/main" id="{404AEBA7-22CF-4E4D-819F-BDCB05D05A92}"/>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19" name="Fußzeilenplatzhalter 7">
            <a:extLst>
              <a:ext uri="{FF2B5EF4-FFF2-40B4-BE49-F238E27FC236}">
                <a16:creationId xmlns:a16="http://schemas.microsoft.com/office/drawing/2014/main" id="{7E6E05DD-A4CB-E747-A366-E3AB5FEACB32}"/>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20" name="Foliennummernplatzhalter 8">
            <a:extLst>
              <a:ext uri="{FF2B5EF4-FFF2-40B4-BE49-F238E27FC236}">
                <a16:creationId xmlns:a16="http://schemas.microsoft.com/office/drawing/2014/main" id="{1228AAA9-00FA-8D41-BA78-393FFE90C68F}"/>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21" name="Textplatzhalter 7">
            <a:extLst>
              <a:ext uri="{FF2B5EF4-FFF2-40B4-BE49-F238E27FC236}">
                <a16:creationId xmlns:a16="http://schemas.microsoft.com/office/drawing/2014/main" id="{5D697D0A-F5A4-D64D-8F2B-36E76D55A7EB}"/>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8391748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9144000"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a:solidFill>
                <a:schemeClr val="bg1"/>
              </a:solidFill>
            </a:endParaRPr>
          </a:p>
        </p:txBody>
      </p:sp>
      <p:sp>
        <p:nvSpPr>
          <p:cNvPr id="2" name="Titel 1"/>
          <p:cNvSpPr>
            <a:spLocks noGrp="1"/>
          </p:cNvSpPr>
          <p:nvPr>
            <p:ph type="ctrTitle" hasCustomPrompt="1"/>
          </p:nvPr>
        </p:nvSpPr>
        <p:spPr bwMode="gray">
          <a:xfrm>
            <a:off x="413538" y="2247564"/>
            <a:ext cx="8424472" cy="1081031"/>
          </a:xfrm>
        </p:spPr>
        <p:txBody>
          <a:bodyPr anchor="b"/>
          <a:lstStyle>
            <a:lvl1pPr algn="l">
              <a:lnSpc>
                <a:spcPct val="90000"/>
              </a:lnSpc>
              <a:spcBef>
                <a:spcPts val="0"/>
              </a:spcBef>
              <a:defRPr sz="36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413538" y="3435696"/>
            <a:ext cx="8424472" cy="1080270"/>
          </a:xfrm>
        </p:spPr>
        <p:txBody>
          <a:bodyPr>
            <a:normAutofit/>
          </a:bodyPr>
          <a:lstStyle>
            <a:lvl1pPr marL="0" indent="0" algn="l">
              <a:lnSpc>
                <a:spcPct val="100000"/>
              </a:lnSpc>
              <a:spcBef>
                <a:spcPts val="0"/>
              </a:spcBef>
              <a:spcAft>
                <a:spcPts val="0"/>
              </a:spcAft>
              <a:buFont typeface="Arial" panose="020B0604020202020204" pitchFamily="34" charset="0"/>
              <a:buNone/>
              <a:tabLst>
                <a:tab pos="400045" algn="l"/>
              </a:tabLst>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9pPr>
          </a:lstStyle>
          <a:p>
            <a:r>
              <a:rPr lang="en-US" dirty="0"/>
              <a:t>Optional introduction to the chapter</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413538" y="0"/>
            <a:ext cx="1792594" cy="1934191"/>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8800" b="1" dirty="0">
                <a:solidFill>
                  <a:schemeClr val="bg1"/>
                </a:solidFill>
                <a:latin typeface="+mj-lt"/>
              </a:defRPr>
            </a:lvl1pPr>
            <a:lvl2pPr marL="0" indent="0" algn="ctr">
              <a:spcAft>
                <a:spcPts val="0"/>
              </a:spcAft>
              <a:buFont typeface="Arial" panose="020B0604020202020204" pitchFamily="34" charset="0"/>
              <a:buNone/>
              <a:defRPr sz="8250" b="1">
                <a:solidFill>
                  <a:schemeClr val="bg1"/>
                </a:solidFill>
                <a:latin typeface="+mj-lt"/>
              </a:defRPr>
            </a:lvl2pPr>
            <a:lvl3pPr marL="0" indent="0" algn="ctr">
              <a:spcAft>
                <a:spcPts val="0"/>
              </a:spcAft>
              <a:buNone/>
              <a:defRPr sz="8250" b="1">
                <a:solidFill>
                  <a:schemeClr val="bg1"/>
                </a:solidFill>
                <a:latin typeface="+mj-lt"/>
              </a:defRPr>
            </a:lvl3pPr>
            <a:lvl4pPr marL="0" indent="0" algn="ctr">
              <a:spcAft>
                <a:spcPts val="0"/>
              </a:spcAft>
              <a:buNone/>
              <a:defRPr sz="8250" b="1">
                <a:solidFill>
                  <a:schemeClr val="bg1"/>
                </a:solidFill>
                <a:latin typeface="+mj-lt"/>
              </a:defRPr>
            </a:lvl4pPr>
            <a:lvl5pPr marL="0" indent="0" algn="ctr">
              <a:spcAft>
                <a:spcPts val="0"/>
              </a:spcAft>
              <a:buNone/>
              <a:defRPr sz="8250" b="1">
                <a:solidFill>
                  <a:schemeClr val="bg1"/>
                </a:solidFill>
                <a:latin typeface="+mj-lt"/>
              </a:defRPr>
            </a:lvl5pPr>
            <a:lvl6pPr marL="0" indent="0" algn="ctr">
              <a:spcAft>
                <a:spcPts val="0"/>
              </a:spcAft>
              <a:buNone/>
              <a:defRPr sz="8250" b="1">
                <a:solidFill>
                  <a:schemeClr val="bg1"/>
                </a:solidFill>
                <a:latin typeface="+mj-lt"/>
              </a:defRPr>
            </a:lvl6pPr>
            <a:lvl7pPr marL="0" indent="0" algn="ctr">
              <a:spcAft>
                <a:spcPts val="0"/>
              </a:spcAft>
              <a:buNone/>
              <a:defRPr sz="8250" b="1">
                <a:solidFill>
                  <a:schemeClr val="bg1"/>
                </a:solidFill>
                <a:latin typeface="+mj-lt"/>
              </a:defRPr>
            </a:lvl7pPr>
            <a:lvl8pPr marL="0" indent="0" algn="ctr">
              <a:spcAft>
                <a:spcPts val="0"/>
              </a:spcAft>
              <a:buNone/>
              <a:defRPr sz="8250" b="1">
                <a:solidFill>
                  <a:schemeClr val="bg1"/>
                </a:solidFill>
                <a:latin typeface="+mj-lt"/>
              </a:defRPr>
            </a:lvl8pPr>
            <a:lvl9pPr marL="0" indent="0" algn="ctr">
              <a:spcAft>
                <a:spcPts val="0"/>
              </a:spcAft>
              <a:buNone/>
              <a:defRPr sz="825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460135200"/>
      </p:ext>
    </p:extLst>
  </p:cSld>
  <p:clrMapOvr>
    <a:masterClrMapping/>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1"/>
            </p:custDataLst>
            <p:extLst>
              <p:ext uri="{D42A27DB-BD31-4B8C-83A1-F6EECF244321}">
                <p14:modId xmlns:p14="http://schemas.microsoft.com/office/powerpoint/2010/main" val="106094051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3" imgW="415" imgH="416" progId="TCLayout.ActiveDocument.1">
                  <p:embed/>
                </p:oleObj>
              </mc:Choice>
              <mc:Fallback>
                <p:oleObj name="think-cell Folie" r:id="rId3"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1" y="1168004"/>
            <a:ext cx="8532019" cy="3348037"/>
          </a:xfrm>
        </p:spPr>
        <p:txBody>
          <a:bodyPr>
            <a:normAutofit/>
          </a:bodyPr>
          <a:lstStyle>
            <a:lvl1pPr marL="0" indent="0">
              <a:buFont typeface="Wingdings" pitchFamily="2" charset="2"/>
              <a:buNone/>
              <a:defRPr sz="1400" b="1">
                <a:solidFill>
                  <a:schemeClr val="accent1"/>
                </a:solidFill>
                <a:latin typeface="+mj-lt"/>
              </a:defRPr>
            </a:lvl1pPr>
            <a:lvl2pPr marL="414726" indent="0" algn="just">
              <a:buFontTx/>
              <a:buNone/>
              <a:defRPr sz="1400">
                <a:solidFill>
                  <a:schemeClr val="tx1"/>
                </a:solidFill>
              </a:defRPr>
            </a:lvl2pPr>
            <a:lvl3pPr marL="1036815" indent="-207363">
              <a:buFont typeface="Wingdings" pitchFamily="2" charset="2"/>
              <a:buChar char="§"/>
              <a:defRPr sz="1400">
                <a:solidFill>
                  <a:schemeClr val="tx1"/>
                </a:solidFill>
              </a:defRPr>
            </a:lvl3pPr>
            <a:lvl4pPr marL="1451541" indent="-207363">
              <a:buFont typeface="System Font Regular"/>
              <a:buChar char="-"/>
              <a:defRPr sz="1400">
                <a:solidFill>
                  <a:schemeClr val="tx1"/>
                </a:solidFill>
              </a:defRPr>
            </a:lvl4pPr>
            <a:lvl5pPr marL="1866268" indent="-207363">
              <a:buFont typeface="System Font Regular"/>
              <a:buChar char="-"/>
              <a:defRPr sz="1400">
                <a:solidFill>
                  <a:schemeClr val="tx1"/>
                </a:solidFill>
              </a:defRPr>
            </a:lvl5pPr>
            <a:lvl6pPr marL="2280994" indent="-207363">
              <a:buFont typeface="System Font Regular"/>
              <a:buChar char="-"/>
              <a:defRPr sz="1400">
                <a:solidFill>
                  <a:schemeClr val="tx1"/>
                </a:solidFill>
              </a:defRPr>
            </a:lvl6pPr>
            <a:lvl7pPr marL="2695720" indent="-207363">
              <a:buFont typeface="System Font Regular"/>
              <a:buChar char="-"/>
              <a:defRPr sz="1400">
                <a:solidFill>
                  <a:schemeClr val="tx1"/>
                </a:solidFill>
              </a:defRPr>
            </a:lvl7pPr>
            <a:lvl8pPr marL="3110446" indent="-207363">
              <a:buFont typeface="System Font Regular"/>
              <a:buChar char="-"/>
              <a:defRPr sz="1400">
                <a:solidFill>
                  <a:schemeClr val="tx1"/>
                </a:solidFill>
              </a:defRPr>
            </a:lvl8pPr>
            <a:lvl9pPr marL="3525172" indent="-207363">
              <a:buFont typeface="System Font Regular"/>
              <a:buChar char="-"/>
              <a:defRPr sz="1400">
                <a:solidFill>
                  <a:schemeClr val="tx1"/>
                </a:solidFill>
              </a:defRPr>
            </a:lvl9pPr>
          </a:lstStyle>
          <a:p>
            <a:pPr lvl="0"/>
            <a:r>
              <a:rPr lang="en-US" dirty="0"/>
              <a:t>Click to edit text. Use the "Increase / decrease list level" buttons on the Start tab to switch between the text levels that have been set up. </a:t>
            </a:r>
            <a:endParaRPr lang="en-US" noProof="0" dirty="0"/>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305526" y="4569972"/>
            <a:ext cx="8532000" cy="162000"/>
          </a:xfrm>
        </p:spPr>
        <p:txBody>
          <a:bodyPr anchor="b">
            <a:normAutofit/>
          </a:bodyPr>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611342"/>
            <a:ext cx="853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a:xfrm>
            <a:off x="305526" y="205068"/>
            <a:ext cx="8532000" cy="352250"/>
          </a:xfrm>
        </p:spPr>
        <p:txBody>
          <a:bodyPr/>
          <a:lstStyle>
            <a:lvl1pPr>
              <a:lnSpc>
                <a:spcPct val="95000"/>
              </a:lnSpc>
              <a:defRPr sz="2800" b="1">
                <a:solidFill>
                  <a:schemeClr val="accent1"/>
                </a:solidFill>
              </a:defRPr>
            </a:lvl1pPr>
          </a:lstStyle>
          <a:p>
            <a:r>
              <a:rPr lang="en-US" dirty="0"/>
              <a:t>Edit master title format </a:t>
            </a:r>
            <a:endParaRPr lang="en-US" noProof="0" dirty="0"/>
          </a:p>
        </p:txBody>
      </p:sp>
      <p:sp>
        <p:nvSpPr>
          <p:cNvPr id="5" name="Datumsplatzhalter 4">
            <a:extLst>
              <a:ext uri="{FF2B5EF4-FFF2-40B4-BE49-F238E27FC236}">
                <a16:creationId xmlns:a16="http://schemas.microsoft.com/office/drawing/2014/main" id="{F9FBB937-6EE4-46FC-9838-8934C1B9EA8C}"/>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8" name="Fußzeilenplatzhalter 7">
            <a:extLst>
              <a:ext uri="{FF2B5EF4-FFF2-40B4-BE49-F238E27FC236}">
                <a16:creationId xmlns:a16="http://schemas.microsoft.com/office/drawing/2014/main" id="{D09F3FDD-ACB7-4E22-9391-AE42C136CD60}"/>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9" name="Foliennummernplatzhalter 8">
            <a:extLst>
              <a:ext uri="{FF2B5EF4-FFF2-40B4-BE49-F238E27FC236}">
                <a16:creationId xmlns:a16="http://schemas.microsoft.com/office/drawing/2014/main" id="{8C5D5722-D00E-4323-A083-AA1E1AD6A457}"/>
              </a:ext>
            </a:extLst>
          </p:cNvPr>
          <p:cNvSpPr>
            <a:spLocks noGrp="1"/>
          </p:cNvSpPr>
          <p:nvPr>
            <p:ph type="sldNum" sz="quarter" idx="17"/>
          </p:nvPr>
        </p:nvSpPr>
        <p:spPr>
          <a:xfrm>
            <a:off x="8555611" y="4785904"/>
            <a:ext cx="281916" cy="160914"/>
          </a:xfrm>
        </p:spPr>
        <p:txBody>
          <a:bodyPr/>
          <a:lstStyle>
            <a:lvl1pPr algn="r">
              <a:defRPr sz="816"/>
            </a:lvl1pPr>
          </a:lstStyle>
          <a:p>
            <a:fld id="{8CFDFCC3-8B40-4EE5-B231-005F2F1C6A68}" type="slidenum">
              <a:rPr lang="en-US" smtClean="0"/>
              <a:pPr/>
              <a:t>‹#›</a:t>
            </a:fld>
            <a:endParaRPr lang="en-US" dirty="0"/>
          </a:p>
        </p:txBody>
      </p:sp>
      <p:sp>
        <p:nvSpPr>
          <p:cNvPr id="16" name="Textplatzhalter 7">
            <a:extLst>
              <a:ext uri="{FF2B5EF4-FFF2-40B4-BE49-F238E27FC236}">
                <a16:creationId xmlns:a16="http://schemas.microsoft.com/office/drawing/2014/main" id="{560BE0FC-9DA6-5143-BBE8-FB29A1949D3E}"/>
              </a:ext>
            </a:extLst>
          </p:cNvPr>
          <p:cNvSpPr>
            <a:spLocks noGrp="1"/>
          </p:cNvSpPr>
          <p:nvPr>
            <p:ph type="body" sz="quarter" idx="18" hasCustomPrompt="1"/>
          </p:nvPr>
        </p:nvSpPr>
        <p:spPr bwMode="gray">
          <a:xfrm>
            <a:off x="305526" y="4778846"/>
            <a:ext cx="3427717" cy="162000"/>
          </a:xfrm>
        </p:spPr>
        <p:txBody>
          <a:bodyPr anchor="b">
            <a:normAutofit/>
          </a:bodyPr>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45165156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Kontak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1" y="0"/>
            <a:ext cx="9143999"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200" dirty="0">
              <a:solidFill>
                <a:schemeClr val="bg1"/>
              </a:solidFill>
            </a:endParaRPr>
          </a:p>
        </p:txBody>
      </p:sp>
      <p:sp>
        <p:nvSpPr>
          <p:cNvPr id="13" name="Freihandform: Form 12">
            <a:extLst>
              <a:ext uri="{FF2B5EF4-FFF2-40B4-BE49-F238E27FC236}">
                <a16:creationId xmlns:a16="http://schemas.microsoft.com/office/drawing/2014/main" id="{B80F7CB1-C08B-4799-BB30-E1295167F638}"/>
              </a:ext>
            </a:extLst>
          </p:cNvPr>
          <p:cNvSpPr/>
          <p:nvPr userDrawn="1"/>
        </p:nvSpPr>
        <p:spPr bwMode="gray">
          <a:xfrm>
            <a:off x="1" y="0"/>
            <a:ext cx="3775452" cy="5143500"/>
          </a:xfrm>
          <a:custGeom>
            <a:avLst/>
            <a:gdLst>
              <a:gd name="connsiteX0" fmla="*/ 0 w 4952975"/>
              <a:gd name="connsiteY0" fmla="*/ 0 h 6858000"/>
              <a:gd name="connsiteX1" fmla="*/ 206326 w 4952975"/>
              <a:gd name="connsiteY1" fmla="*/ 0 h 6858000"/>
              <a:gd name="connsiteX2" fmla="*/ 1152869 w 4952975"/>
              <a:gd name="connsiteY2" fmla="*/ 0 h 6858000"/>
              <a:gd name="connsiteX3" fmla="*/ 3359696 w 4952975"/>
              <a:gd name="connsiteY3" fmla="*/ 0 h 6858000"/>
              <a:gd name="connsiteX4" fmla="*/ 4952975 w 4952975"/>
              <a:gd name="connsiteY4" fmla="*/ 3428998 h 6858000"/>
              <a:gd name="connsiteX5" fmla="*/ 3359694 w 4952975"/>
              <a:gd name="connsiteY5" fmla="*/ 6858000 h 6858000"/>
              <a:gd name="connsiteX6" fmla="*/ 0 w 4952975"/>
              <a:gd name="connsiteY6" fmla="*/ 6858000 h 6858000"/>
              <a:gd name="connsiteX0" fmla="*/ 0 w 5033937"/>
              <a:gd name="connsiteY0" fmla="*/ 0 h 6858000"/>
              <a:gd name="connsiteX1" fmla="*/ 206326 w 5033937"/>
              <a:gd name="connsiteY1" fmla="*/ 0 h 6858000"/>
              <a:gd name="connsiteX2" fmla="*/ 1152869 w 5033937"/>
              <a:gd name="connsiteY2" fmla="*/ 0 h 6858000"/>
              <a:gd name="connsiteX3" fmla="*/ 3359696 w 5033937"/>
              <a:gd name="connsiteY3" fmla="*/ 0 h 6858000"/>
              <a:gd name="connsiteX4" fmla="*/ 5033937 w 5033937"/>
              <a:gd name="connsiteY4" fmla="*/ 3428998 h 6858000"/>
              <a:gd name="connsiteX5" fmla="*/ 3359694 w 5033937"/>
              <a:gd name="connsiteY5" fmla="*/ 6858000 h 6858000"/>
              <a:gd name="connsiteX6" fmla="*/ 0 w 5033937"/>
              <a:gd name="connsiteY6" fmla="*/ 6858000 h 6858000"/>
              <a:gd name="connsiteX7" fmla="*/ 0 w 5033937"/>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3937" h="6858000">
                <a:moveTo>
                  <a:pt x="0" y="0"/>
                </a:moveTo>
                <a:lnTo>
                  <a:pt x="206326" y="0"/>
                </a:lnTo>
                <a:lnTo>
                  <a:pt x="1152869" y="0"/>
                </a:lnTo>
                <a:lnTo>
                  <a:pt x="3359696" y="0"/>
                </a:lnTo>
                <a:lnTo>
                  <a:pt x="5033937" y="3428998"/>
                </a:lnTo>
                <a:lnTo>
                  <a:pt x="3359694" y="6858000"/>
                </a:lnTo>
                <a:lnTo>
                  <a:pt x="0" y="6858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err="1">
              <a:solidFill>
                <a:schemeClr val="bg1"/>
              </a:solidFill>
            </a:endParaRP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1"/>
            </p:custDataLst>
            <p:extLst>
              <p:ext uri="{D42A27DB-BD31-4B8C-83A1-F6EECF244321}">
                <p14:modId xmlns:p14="http://schemas.microsoft.com/office/powerpoint/2010/main" val="20308182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2"/>
            </p:custDataLst>
          </p:nvPr>
        </p:nvSpPr>
        <p:spPr bwMode="gray">
          <a:xfrm>
            <a:off x="0" y="0"/>
            <a:ext cx="119062" cy="119063"/>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3600" b="1" i="0" baseline="0" dirty="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p:ph type="ctrTitle" hasCustomPrompt="1"/>
          </p:nvPr>
        </p:nvSpPr>
        <p:spPr bwMode="gray">
          <a:xfrm>
            <a:off x="413539" y="2203363"/>
            <a:ext cx="2862318" cy="692422"/>
          </a:xfrm>
        </p:spPr>
        <p:txBody>
          <a:bodyPr lIns="0" tIns="144000" rIns="0" bIns="0" anchor="t" anchorCtr="0"/>
          <a:lstStyle>
            <a:lvl1pPr algn="l">
              <a:lnSpc>
                <a:spcPct val="90000"/>
              </a:lnSpc>
              <a:spcBef>
                <a:spcPts val="0"/>
              </a:spcBef>
              <a:defRPr sz="3200" b="1" i="0">
                <a:solidFill>
                  <a:schemeClr val="bg1"/>
                </a:solidFill>
                <a:latin typeface="+mj-lt"/>
              </a:defRPr>
            </a:lvl1pPr>
          </a:lstStyle>
          <a:p>
            <a:r>
              <a:rPr lang="en-US" noProof="0" dirty="0"/>
              <a:t>Thank you</a:t>
            </a:r>
          </a:p>
        </p:txBody>
      </p:sp>
    </p:spTree>
    <p:extLst>
      <p:ext uri="{BB962C8B-B14F-4D97-AF65-F5344CB8AC3E}">
        <p14:creationId xmlns:p14="http://schemas.microsoft.com/office/powerpoint/2010/main" val="226449691"/>
      </p:ext>
    </p:extLst>
  </p:cSld>
  <p:clrMapOvr>
    <a:masterClrMapping/>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
        <p:nvSpPr>
          <p:cNvPr id="8" name="Datumsplatzhalter 4">
            <a:extLst>
              <a:ext uri="{FF2B5EF4-FFF2-40B4-BE49-F238E27FC236}">
                <a16:creationId xmlns:a16="http://schemas.microsoft.com/office/drawing/2014/main" id="{43EA063F-DE22-AE42-829F-6B3B34026846}"/>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9" name="Fußzeilenplatzhalter 7">
            <a:extLst>
              <a:ext uri="{FF2B5EF4-FFF2-40B4-BE49-F238E27FC236}">
                <a16:creationId xmlns:a16="http://schemas.microsoft.com/office/drawing/2014/main" id="{910C60C2-B0A6-3D4A-BF97-FFF46B16EBA0}"/>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10" name="Foliennummernplatzhalter 8">
            <a:extLst>
              <a:ext uri="{FF2B5EF4-FFF2-40B4-BE49-F238E27FC236}">
                <a16:creationId xmlns:a16="http://schemas.microsoft.com/office/drawing/2014/main" id="{68EAFBCA-6EC7-8C4B-A5E6-2F33B9BEEE3E}"/>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11" name="Textplatzhalter 7">
            <a:extLst>
              <a:ext uri="{FF2B5EF4-FFF2-40B4-BE49-F238E27FC236}">
                <a16:creationId xmlns:a16="http://schemas.microsoft.com/office/drawing/2014/main" id="{322610A9-C3FE-F747-BC82-86D0133158F5}"/>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74087911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172" y="205067"/>
            <a:ext cx="8228763" cy="858473"/>
          </a:xfrm>
          <a:prstGeom prst="rect">
            <a:avLst/>
          </a:prstGeom>
        </p:spPr>
        <p:txBody>
          <a:bodyPr lIns="0" tIns="0" rIns="0" bIns="0" anchor="ctr"/>
          <a:lstStyle/>
          <a:p>
            <a:pPr algn="ctr"/>
            <a:r>
              <a:rPr lang="en-GB" sz="3991" b="0" strike="noStrike" spc="-1">
                <a:latin typeface="Arial"/>
              </a:rPr>
              <a:t>Click to edit the title text format</a:t>
            </a:r>
          </a:p>
        </p:txBody>
      </p:sp>
      <p:sp>
        <p:nvSpPr>
          <p:cNvPr id="6" name="PlaceHolder 2"/>
          <p:cNvSpPr>
            <a:spLocks noGrp="1"/>
          </p:cNvSpPr>
          <p:nvPr>
            <p:ph type="body"/>
          </p:nvPr>
        </p:nvSpPr>
        <p:spPr>
          <a:xfrm>
            <a:off x="457172" y="1203299"/>
            <a:ext cx="8228763" cy="2982614"/>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2903" b="0" strike="noStrike" spc="-1" dirty="0">
                <a:latin typeface="Arial"/>
              </a:rPr>
              <a:t>Click to edit the outline text format</a:t>
            </a:r>
          </a:p>
          <a:p>
            <a:pPr marL="783734" lvl="1" indent="-293900">
              <a:spcBef>
                <a:spcPts val="1029"/>
              </a:spcBef>
              <a:buClr>
                <a:srgbClr val="000000"/>
              </a:buClr>
              <a:buSzPct val="75000"/>
              <a:buFont typeface="Symbol" charset="2"/>
              <a:buChar char=""/>
            </a:pPr>
            <a:r>
              <a:rPr lang="en-GB" sz="2540" b="0" strike="noStrike" spc="-1" dirty="0">
                <a:latin typeface="Arial"/>
              </a:rPr>
              <a:t>Second Outline Level</a:t>
            </a:r>
          </a:p>
          <a:p>
            <a:pPr marL="1175602" lvl="2" indent="-261245">
              <a:spcBef>
                <a:spcPts val="771"/>
              </a:spcBef>
              <a:buClr>
                <a:srgbClr val="000000"/>
              </a:buClr>
              <a:buSzPct val="45000"/>
              <a:buFont typeface="Wingdings" charset="2"/>
              <a:buChar char=""/>
            </a:pPr>
            <a:r>
              <a:rPr lang="en-GB" sz="2177" b="0" strike="noStrike" spc="-1" dirty="0">
                <a:latin typeface="Arial"/>
              </a:rPr>
              <a:t>Third Outline Level</a:t>
            </a:r>
          </a:p>
          <a:p>
            <a:pPr marL="1567469" lvl="3" indent="-195934">
              <a:spcBef>
                <a:spcPts val="514"/>
              </a:spcBef>
              <a:buClr>
                <a:srgbClr val="000000"/>
              </a:buClr>
              <a:buSzPct val="75000"/>
              <a:buFont typeface="Symbol" charset="2"/>
              <a:buChar char=""/>
            </a:pPr>
            <a:r>
              <a:rPr lang="en-GB" sz="1814" b="0" strike="noStrike" spc="-1" dirty="0">
                <a:latin typeface="Arial"/>
              </a:rPr>
              <a:t>Fourth Outline Level</a:t>
            </a:r>
          </a:p>
          <a:p>
            <a:pPr marL="1959336" lvl="4" indent="-195934">
              <a:spcBef>
                <a:spcPts val="257"/>
              </a:spcBef>
              <a:buClr>
                <a:srgbClr val="000000"/>
              </a:buClr>
              <a:buSzPct val="45000"/>
              <a:buFont typeface="Wingdings" charset="2"/>
              <a:buChar char=""/>
            </a:pPr>
            <a:r>
              <a:rPr lang="en-GB" sz="1814" b="0" strike="noStrike" spc="-1" dirty="0">
                <a:latin typeface="Arial"/>
              </a:rPr>
              <a:t>Fifth Outline Level</a:t>
            </a:r>
          </a:p>
          <a:p>
            <a:pPr marL="2351203" lvl="5" indent="-195934">
              <a:spcBef>
                <a:spcPts val="257"/>
              </a:spcBef>
              <a:buClr>
                <a:srgbClr val="000000"/>
              </a:buClr>
              <a:buSzPct val="45000"/>
              <a:buFont typeface="Wingdings" charset="2"/>
              <a:buChar char=""/>
            </a:pPr>
            <a:r>
              <a:rPr lang="en-GB" sz="1814" b="0" strike="noStrike" spc="-1" dirty="0">
                <a:latin typeface="Arial"/>
              </a:rPr>
              <a:t>Sixth Outline Level</a:t>
            </a:r>
          </a:p>
          <a:p>
            <a:pPr marL="2743070" lvl="6" indent="-195934">
              <a:spcBef>
                <a:spcPts val="257"/>
              </a:spcBef>
              <a:buClr>
                <a:srgbClr val="000000"/>
              </a:buClr>
              <a:buSzPct val="45000"/>
              <a:buFont typeface="Wingdings" charset="2"/>
              <a:buChar char=""/>
            </a:pPr>
            <a:r>
              <a:rPr lang="en-GB" sz="1814" b="0" strike="noStrike" spc="-1" dirty="0">
                <a:latin typeface="Arial"/>
              </a:rPr>
              <a:t>Seventh Outline Level</a:t>
            </a:r>
          </a:p>
        </p:txBody>
      </p:sp>
      <p:sp>
        <p:nvSpPr>
          <p:cNvPr id="2" name="PlaceHolder 3"/>
          <p:cNvSpPr>
            <a:spLocks noGrp="1"/>
          </p:cNvSpPr>
          <p:nvPr>
            <p:ph type="dt"/>
          </p:nvPr>
        </p:nvSpPr>
        <p:spPr>
          <a:xfrm>
            <a:off x="457172" y="4685192"/>
            <a:ext cx="2130093" cy="354296"/>
          </a:xfrm>
          <a:prstGeom prst="rect">
            <a:avLst/>
          </a:prstGeom>
        </p:spPr>
        <p:txBody>
          <a:bodyPr lIns="0" tIns="0" rIns="0" bIns="0"/>
          <a:lstStyle/>
          <a:p>
            <a:r>
              <a:rPr lang="en-GB" sz="1270" b="0" strike="noStrike" spc="-1">
                <a:latin typeface="Times New Roman"/>
              </a:rPr>
              <a:t>&lt;date/time&gt;</a:t>
            </a:r>
          </a:p>
        </p:txBody>
      </p:sp>
      <p:sp>
        <p:nvSpPr>
          <p:cNvPr id="3" name="PlaceHolder 4"/>
          <p:cNvSpPr>
            <a:spLocks noGrp="1"/>
          </p:cNvSpPr>
          <p:nvPr>
            <p:ph type="ftr"/>
          </p:nvPr>
        </p:nvSpPr>
        <p:spPr>
          <a:xfrm>
            <a:off x="3127054" y="4685192"/>
            <a:ext cx="2898142" cy="354296"/>
          </a:xfrm>
          <a:prstGeom prst="rect">
            <a:avLst/>
          </a:prstGeom>
        </p:spPr>
        <p:txBody>
          <a:bodyPr lIns="0" tIns="0" rIns="0" bIns="0"/>
          <a:lstStyle/>
          <a:p>
            <a:pPr algn="ctr"/>
            <a:r>
              <a:rPr lang="en-GB" sz="1270" b="0" strike="noStrike" spc="-1">
                <a:latin typeface="Times New Roman"/>
              </a:rPr>
              <a:t>&lt;footer&gt;</a:t>
            </a:r>
          </a:p>
        </p:txBody>
      </p:sp>
      <p:sp>
        <p:nvSpPr>
          <p:cNvPr id="4" name="PlaceHolder 5"/>
          <p:cNvSpPr>
            <a:spLocks noGrp="1"/>
          </p:cNvSpPr>
          <p:nvPr>
            <p:ph type="sldNum"/>
          </p:nvPr>
        </p:nvSpPr>
        <p:spPr>
          <a:xfrm>
            <a:off x="6555842" y="4685192"/>
            <a:ext cx="2130093" cy="354296"/>
          </a:xfrm>
          <a:prstGeom prst="rect">
            <a:avLst/>
          </a:prstGeom>
        </p:spPr>
        <p:txBody>
          <a:bodyPr lIns="0" tIns="0" rIns="0" bIns="0"/>
          <a:lstStyle/>
          <a:p>
            <a:pPr algn="r"/>
            <a:fld id="{F8774D3F-95A8-4900-8F3D-71F0029A61A1}" type="slidenum">
              <a:rPr lang="en-GB" sz="1270" b="0" strike="noStrike" spc="-1">
                <a:latin typeface="Times New Roman"/>
              </a:rPr>
              <a:t>‹#›</a:t>
            </a:fld>
            <a:endParaRPr lang="en-GB" sz="127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txStyles>
    <p:titleStyle>
      <a:lvl1pPr algn="l" defTabSz="829452" rtl="0" eaLnBrk="1" latinLnBrk="0" hangingPunct="1">
        <a:lnSpc>
          <a:spcPct val="90000"/>
        </a:lnSpc>
        <a:spcBef>
          <a:spcPct val="0"/>
        </a:spcBef>
        <a:buNone/>
        <a:defRPr sz="3991" kern="1200">
          <a:solidFill>
            <a:schemeClr val="tx1"/>
          </a:solidFill>
          <a:latin typeface="+mj-lt"/>
          <a:ea typeface="+mj-ea"/>
          <a:cs typeface="+mj-cs"/>
        </a:defRPr>
      </a:lvl1pPr>
    </p:titleStyle>
    <p:bodyStyle>
      <a:lvl1pPr marL="108000" indent="0" algn="l" defTabSz="829452" rtl="0" eaLnBrk="1" latinLnBrk="0" hangingPunct="1">
        <a:lnSpc>
          <a:spcPct val="90000"/>
        </a:lnSpc>
        <a:spcBef>
          <a:spcPts val="1285"/>
        </a:spcBef>
        <a:buClr>
          <a:srgbClr val="000000"/>
        </a:buClr>
        <a:buSzPct val="45000"/>
        <a:buFont typeface="Wingdings" charset="2"/>
        <a:buNone/>
        <a:defRPr sz="2540" kern="1200">
          <a:solidFill>
            <a:schemeClr val="tx1"/>
          </a:solidFill>
          <a:latin typeface="+mn-lt"/>
          <a:ea typeface="+mn-ea"/>
          <a:cs typeface="+mn-cs"/>
        </a:defRPr>
      </a:lvl1pPr>
      <a:lvl2pPr marL="489834" indent="0" algn="l" defTabSz="829452" rtl="0" eaLnBrk="1" latinLnBrk="0" hangingPunct="1">
        <a:lnSpc>
          <a:spcPct val="90000"/>
        </a:lnSpc>
        <a:spcBef>
          <a:spcPts val="454"/>
        </a:spcBef>
        <a:buFontTx/>
        <a:buNone/>
        <a:defRPr sz="2177" kern="1200">
          <a:solidFill>
            <a:schemeClr val="tx1"/>
          </a:solidFill>
          <a:latin typeface="+mn-lt"/>
          <a:ea typeface="+mn-ea"/>
          <a:cs typeface="+mn-cs"/>
        </a:defRPr>
      </a:lvl2pPr>
      <a:lvl3pPr marL="1036815" indent="-207363" algn="l" defTabSz="829452" rtl="0" eaLnBrk="1" latinLnBrk="0" hangingPunct="1">
        <a:lnSpc>
          <a:spcPct val="90000"/>
        </a:lnSpc>
        <a:spcBef>
          <a:spcPts val="454"/>
        </a:spcBef>
        <a:buFont typeface="Arial" panose="020B0604020202020204" pitchFamily="34" charset="0"/>
        <a:buChar char="•"/>
        <a:defRPr sz="1814" kern="1200">
          <a:solidFill>
            <a:schemeClr val="tx1"/>
          </a:solidFill>
          <a:latin typeface="+mn-lt"/>
          <a:ea typeface="+mn-ea"/>
          <a:cs typeface="+mn-cs"/>
        </a:defRPr>
      </a:lvl3pPr>
      <a:lvl4pPr marL="1451541"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4pPr>
      <a:lvl5pPr marL="1866268"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en-BG"/>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hyperlink" Target="https://github.com/atkuzmanov" TargetMode="Externa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atkuzmanov.wordpress.com/" TargetMode="External"/><Relationship Id="rId5" Type="http://schemas.openxmlformats.org/officeDocument/2006/relationships/image" Target="../media/image4.png"/><Relationship Id="rId10" Type="http://schemas.openxmlformats.org/officeDocument/2006/relationships/hyperlink" Target="https://linktr.ee/atkuzmanov" TargetMode="External"/><Relationship Id="rId4" Type="http://schemas.openxmlformats.org/officeDocument/2006/relationships/image" Target="../media/image3.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0.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1.png"/><Relationship Id="rId7" Type="http://schemas.openxmlformats.org/officeDocument/2006/relationships/image" Target="../media/image19.sv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2.svg"/><Relationship Id="rId9" Type="http://schemas.openxmlformats.org/officeDocument/2006/relationships/image" Target="../media/image21.sv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49.sv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depechemode.de/lyrics/everything-counts-2/" TargetMode="External"/><Relationship Id="rId7" Type="http://schemas.openxmlformats.org/officeDocument/2006/relationships/image" Target="../media/image65.png"/><Relationship Id="rId12" Type="http://schemas.openxmlformats.org/officeDocument/2006/relationships/image" Target="../media/image21.sv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20.png"/><Relationship Id="rId5" Type="http://schemas.openxmlformats.org/officeDocument/2006/relationships/hyperlink" Target="https://en.wikipedia.org/wiki/Everything_Counts" TargetMode="External"/><Relationship Id="rId10" Type="http://schemas.openxmlformats.org/officeDocument/2006/relationships/image" Target="../media/image19.svg"/><Relationship Id="rId4" Type="http://schemas.openxmlformats.org/officeDocument/2006/relationships/hyperlink" Target="https://www.youtube.com/watch?v=1t-gK-9EIq4" TargetMode="External"/><Relationship Id="rId9"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50.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66.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1.xml.rels><?xml version="1.0" encoding="UTF-8" standalone="yes"?>
<Relationships xmlns="http://schemas.openxmlformats.org/package/2006/relationships"><Relationship Id="rId13" Type="http://schemas.openxmlformats.org/officeDocument/2006/relationships/hyperlink" Target="https://openclipart.org/detail/275842/sisyphus-overcoming-silhouette" TargetMode="External"/><Relationship Id="rId18" Type="http://schemas.openxmlformats.org/officeDocument/2006/relationships/hyperlink" Target="http://www.wolfmatters.org/wolf-facts.html" TargetMode="External"/><Relationship Id="rId26" Type="http://schemas.openxmlformats.org/officeDocument/2006/relationships/hyperlink" Target="https://www.duunddastier.de/wp-content/uploads/2018/09/Wolf_Titelthema_c_Fotolia_DUDT-3-18_Beitragsbild.jpg" TargetMode="External"/><Relationship Id="rId39" Type="http://schemas.openxmlformats.org/officeDocument/2006/relationships/hyperlink" Target="https://blog.axway.com/amplify-products/api-management/what-is-an-api" TargetMode="External"/><Relationship Id="rId21" Type="http://schemas.openxmlformats.org/officeDocument/2006/relationships/hyperlink" Target="https://onekindplanet.org/animal/wolf-grey/" TargetMode="External"/><Relationship Id="rId34" Type="http://schemas.openxmlformats.org/officeDocument/2006/relationships/hyperlink" Target="https://openclipart.org/detail/313039/german-shepherd-sketch" TargetMode="External"/><Relationship Id="rId42" Type="http://schemas.openxmlformats.org/officeDocument/2006/relationships/hyperlink" Target="https://media-exp1.licdn.com/dms/image/C4D22AQG_QxsuoBiHuQ/feedshare-shrink_800/0/1636456936477?e=1639612800&amp;v=beta&amp;t=EKHU4qisLTVnkM94SnZBp8SJLXAcjmAG04SInP_2VqY" TargetMode="External"/><Relationship Id="rId47" Type="http://schemas.openxmlformats.org/officeDocument/2006/relationships/hyperlink" Target="https://github.com/yarax/swagger-to-graphql" TargetMode="External"/><Relationship Id="rId50" Type="http://schemas.openxmlformats.org/officeDocument/2006/relationships/image" Target="../media/image67.png"/><Relationship Id="rId7" Type="http://schemas.openxmlformats.org/officeDocument/2006/relationships/hyperlink" Target="https://openclipart.org/detail/188650/search-ideogram" TargetMode="External"/><Relationship Id="rId2" Type="http://schemas.openxmlformats.org/officeDocument/2006/relationships/notesSlide" Target="../notesSlides/notesSlide51.xml"/><Relationship Id="rId16" Type="http://schemas.openxmlformats.org/officeDocument/2006/relationships/hyperlink" Target="https://openclipart.org/detail/305632/beer-and-barley" TargetMode="External"/><Relationship Id="rId29" Type="http://schemas.openxmlformats.org/officeDocument/2006/relationships/hyperlink" Target="https://i.pinimg.com/736x/6d/9f/53/6d9f5334e36f1ee02c73660a8247d185.jpg" TargetMode="External"/><Relationship Id="rId11" Type="http://schemas.openxmlformats.org/officeDocument/2006/relationships/hyperlink" Target="https://openclipart.org/detail/250266/cruz" TargetMode="External"/><Relationship Id="rId24" Type="http://schemas.openxmlformats.org/officeDocument/2006/relationships/hyperlink" Target="https://openclipart.org/detail/276597/brain-profile-line-art" TargetMode="External"/><Relationship Id="rId32" Type="http://schemas.openxmlformats.org/officeDocument/2006/relationships/hyperlink" Target="https://openclipart.org/detail/124147/wolf-3" TargetMode="External"/><Relationship Id="rId37" Type="http://schemas.openxmlformats.org/officeDocument/2006/relationships/hyperlink" Target="https://en.wikipedia.org/wiki/API" TargetMode="External"/><Relationship Id="rId40" Type="http://schemas.openxmlformats.org/officeDocument/2006/relationships/hyperlink" Target="https://openclipart.org/detail/13273/server" TargetMode="External"/><Relationship Id="rId45" Type="http://schemas.openxmlformats.org/officeDocument/2006/relationships/hyperlink" Target="https://github.com/graphql/graphql-playground" TargetMode="External"/><Relationship Id="rId5" Type="http://schemas.openxmlformats.org/officeDocument/2006/relationships/hyperlink" Target="http://clipart-library.com/clipart/lego-clipart-57.htm" TargetMode="External"/><Relationship Id="rId15" Type="http://schemas.openxmlformats.org/officeDocument/2006/relationships/hyperlink" Target="https://openclipart.org/detail/215760/simple-gear" TargetMode="External"/><Relationship Id="rId23" Type="http://schemas.openxmlformats.org/officeDocument/2006/relationships/hyperlink" Target="https://facts.net/nature/animals/wolf-facts/" TargetMode="External"/><Relationship Id="rId28" Type="http://schemas.openxmlformats.org/officeDocument/2006/relationships/hyperlink" Target="https://i.pinimg.com/originals/3c/1c/3d/3c1c3d238f290b47d4fdaa054c3d9616.jpg" TargetMode="External"/><Relationship Id="rId36" Type="http://schemas.openxmlformats.org/officeDocument/2006/relationships/hyperlink" Target="https://www.oreilly.com/library/view/head-first-design/0596007124/" TargetMode="External"/><Relationship Id="rId49" Type="http://schemas.openxmlformats.org/officeDocument/2006/relationships/image" Target="../media/image66.png"/><Relationship Id="rId10" Type="http://schemas.openxmlformats.org/officeDocument/2006/relationships/hyperlink" Target="http://clipart-library.com/clipart/agreement-cliparts_14.htm" TargetMode="External"/><Relationship Id="rId19" Type="http://schemas.openxmlformats.org/officeDocument/2006/relationships/hyperlink" Target="https://www.nathab.com/blog/8-incredible-wolf-facts-everyone-should-know/" TargetMode="External"/><Relationship Id="rId31"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44" Type="http://schemas.openxmlformats.org/officeDocument/2006/relationships/hyperlink" Target="https://stackoverflow.com/questions/63834848/how-to-document-graphql-with-swagger-openapi" TargetMode="External"/><Relationship Id="rId4" Type="http://schemas.openxmlformats.org/officeDocument/2006/relationships/hyperlink" Target="https://openapi-generator.tech/img/mono-logo.svg" TargetMode="External"/><Relationship Id="rId9" Type="http://schemas.openxmlformats.org/officeDocument/2006/relationships/hyperlink" Target="https://en.wikipedia.org/wiki/Swagger_(software)#/media/File:Swagger-logo.png" TargetMode="External"/><Relationship Id="rId14" Type="http://schemas.openxmlformats.org/officeDocument/2006/relationships/hyperlink" Target="https://openclipart.org/detail/307282/shaking-hands-silhouette" TargetMode="External"/><Relationship Id="rId22" Type="http://schemas.openxmlformats.org/officeDocument/2006/relationships/hyperlink" Target="https://www.factretriever.com/wolves-facts" TargetMode="External"/><Relationship Id="rId27" Type="http://schemas.openxmlformats.org/officeDocument/2006/relationships/hyperlink" Target="https://www.animalsprints.com/p/491/gray-timber-wolf-pair-canis-lupus-bozeman-area-7992771.jpg" TargetMode="External"/><Relationship Id="rId30" Type="http://schemas.openxmlformats.org/officeDocument/2006/relationships/hyperlink" Target="https://howlingforjustice.files.wordpress.com/2011/09/howling-wolf-1.jpg?w=584" TargetMode="External"/><Relationship Id="rId35" Type="http://schemas.openxmlformats.org/officeDocument/2006/relationships/hyperlink" Target="https://www.oreilly.com/library/view/head-first-java/0596009208/" TargetMode="External"/><Relationship Id="rId43" Type="http://schemas.openxmlformats.org/officeDocument/2006/relationships/hyperlink" Target="https://twitter.com/tompahoward/status/1458618578500874242/photo/1" TargetMode="External"/><Relationship Id="rId48" Type="http://schemas.openxmlformats.org/officeDocument/2006/relationships/hyperlink" Target="https://loopback.io/openapi-to-graphql.html" TargetMode="External"/><Relationship Id="rId8" Type="http://schemas.openxmlformats.org/officeDocument/2006/relationships/hyperlink" Target="https://openclipart.org/detail/190964/design" TargetMode="External"/><Relationship Id="rId3" Type="http://schemas.openxmlformats.org/officeDocument/2006/relationships/hyperlink" Target="https://www.openapis.org/wp-content/uploads/sites/3/2016/10/OpenAPI_Pantone.png" TargetMode="External"/><Relationship Id="rId12" Type="http://schemas.openxmlformats.org/officeDocument/2006/relationships/hyperlink" Target="https://openclipart.org/detail/194308/dev-minus" TargetMode="External"/><Relationship Id="rId17" Type="http://schemas.openxmlformats.org/officeDocument/2006/relationships/hyperlink" Target="https://www.euronatur.org/en/what-we-do/endangered-species/wolf/wolves-in-europe/" TargetMode="External"/><Relationship Id="rId25" Type="http://schemas.openxmlformats.org/officeDocument/2006/relationships/hyperlink" Target="http://clipart-library.com/clip-art/308-3080052_freetoedit-silhouette-art-night-sky-moon-disney-wolf.htm" TargetMode="External"/><Relationship Id="rId33" Type="http://schemas.openxmlformats.org/officeDocument/2006/relationships/hyperlink" Target="https://openclipart.org/detail/26795/siamese-cat" TargetMode="External"/><Relationship Id="rId38" Type="http://schemas.openxmlformats.org/officeDocument/2006/relationships/hyperlink" Target="https://www.mulesoft.com/resources/api/what-is-an-api" TargetMode="External"/><Relationship Id="rId46" Type="http://schemas.openxmlformats.org/officeDocument/2006/relationships/hyperlink" Target="https://github.com/IBM/openapi-to-graphql" TargetMode="External"/><Relationship Id="rId20" Type="http://schemas.openxmlformats.org/officeDocument/2006/relationships/hyperlink" Target="https://www.treehugger.com/wolf-facts-5120321" TargetMode="External"/><Relationship Id="rId41" Type="http://schemas.openxmlformats.org/officeDocument/2006/relationships/hyperlink" Target="https://openclipart.org/detail/318251/multiple-screens" TargetMode="External"/><Relationship Id="rId1" Type="http://schemas.openxmlformats.org/officeDocument/2006/relationships/slideLayout" Target="../slideLayouts/slideLayout5.xml"/><Relationship Id="rId6" Type="http://schemas.openxmlformats.org/officeDocument/2006/relationships/hyperlink" Target="https://openclipart.org/detail/237996/package"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70.svg"/><Relationship Id="rId3" Type="http://schemas.openxmlformats.org/officeDocument/2006/relationships/hyperlink" Target="https://bg.it.schwarz/" TargetMode="External"/><Relationship Id="rId7" Type="http://schemas.openxmlformats.org/officeDocument/2006/relationships/hyperlink" Target="https://github.com/atkuzmanov" TargetMode="External"/><Relationship Id="rId12"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hyperlink" Target="https://atkuzmanov.wordpress.com/" TargetMode="External"/><Relationship Id="rId5" Type="http://schemas.openxmlformats.org/officeDocument/2006/relationships/image" Target="../media/image68.png"/><Relationship Id="rId10" Type="http://schemas.openxmlformats.org/officeDocument/2006/relationships/hyperlink" Target="https://linktr.ee/atkuzmanov" TargetMode="External"/><Relationship Id="rId4" Type="http://schemas.openxmlformats.org/officeDocument/2006/relationships/hyperlink" Target="https://bg.it.schwarz/career" TargetMode="External"/><Relationship Id="rId9" Type="http://schemas.openxmlformats.org/officeDocument/2006/relationships/hyperlink" Target="https://twitter.com/atkuzmanov"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hyperlink" Target="https://xkcd.com/1172/"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g"/><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euronatur.org/en/what-we-do/endangered-species/wolf/wolves-in-europe/"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2.png"/><Relationship Id="rId7" Type="http://schemas.openxmlformats.org/officeDocument/2006/relationships/image" Target="../media/image21.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22754CC-299C-41F1-8000-E38EE5D33F6D}"/>
              </a:ext>
            </a:extLst>
          </p:cNvPr>
          <p:cNvSpPr>
            <a:spLocks noGrp="1"/>
          </p:cNvSpPr>
          <p:nvPr>
            <p:ph type="ctrTitle"/>
          </p:nvPr>
        </p:nvSpPr>
        <p:spPr>
          <a:xfrm>
            <a:off x="414050" y="1654090"/>
            <a:ext cx="5238032" cy="1241957"/>
          </a:xfrm>
        </p:spPr>
        <p:txBody>
          <a:bodyPr/>
          <a:lstStyle/>
          <a:p>
            <a:r>
              <a:rPr lang="en-GB" sz="2400" dirty="0">
                <a:latin typeface="Arial" panose="020B0604020202020204" pitchFamily="34" charset="0"/>
                <a:cs typeface="Arial" panose="020B0604020202020204" pitchFamily="34" charset="0"/>
              </a:rPr>
              <a:t>API-first!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Contract-first!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Make API development great again!</a:t>
            </a:r>
          </a:p>
        </p:txBody>
      </p:sp>
      <p:sp>
        <p:nvSpPr>
          <p:cNvPr id="7" name="Untertitel 6">
            <a:extLst>
              <a:ext uri="{FF2B5EF4-FFF2-40B4-BE49-F238E27FC236}">
                <a16:creationId xmlns:a16="http://schemas.microsoft.com/office/drawing/2014/main" id="{46F8E3CB-0867-4188-A3DE-43C4E467D036}"/>
              </a:ext>
            </a:extLst>
          </p:cNvPr>
          <p:cNvSpPr>
            <a:spLocks noGrp="1"/>
          </p:cNvSpPr>
          <p:nvPr>
            <p:ph type="subTitle" idx="1"/>
          </p:nvPr>
        </p:nvSpPr>
        <p:spPr/>
        <p:txBody>
          <a:bodyPr>
            <a:noAutofit/>
          </a:bodyPr>
          <a:lstStyle/>
          <a:p>
            <a:r>
              <a:rPr lang="de-DE" sz="1400" b="1" dirty="0"/>
              <a:t>Atanas L. </a:t>
            </a:r>
            <a:r>
              <a:rPr lang="de-DE" sz="1400" b="1" dirty="0" err="1"/>
              <a:t>Kuzmanov</a:t>
            </a:r>
            <a:endParaRPr lang="de-DE" sz="1400" b="1" dirty="0"/>
          </a:p>
          <a:p>
            <a:r>
              <a:rPr lang="de-DE" sz="1400" dirty="0"/>
              <a:t>Senior Software Engineer</a:t>
            </a:r>
          </a:p>
          <a:p>
            <a:r>
              <a:rPr lang="de-DE" sz="1400" dirty="0" err="1"/>
              <a:t>SchwarzIT</a:t>
            </a:r>
            <a:r>
              <a:rPr lang="de-DE" sz="1400" dirty="0"/>
              <a:t> </a:t>
            </a:r>
            <a:r>
              <a:rPr lang="de-DE" sz="1400" dirty="0" err="1"/>
              <a:t>Bulgaria</a:t>
            </a:r>
            <a:endParaRPr lang="de-DE" sz="1400" dirty="0"/>
          </a:p>
          <a:p>
            <a:endParaRPr lang="de-DE" sz="1400" dirty="0"/>
          </a:p>
        </p:txBody>
      </p:sp>
      <p:sp>
        <p:nvSpPr>
          <p:cNvPr id="8" name="Textplatzhalter 7">
            <a:extLst>
              <a:ext uri="{FF2B5EF4-FFF2-40B4-BE49-F238E27FC236}">
                <a16:creationId xmlns:a16="http://schemas.microsoft.com/office/drawing/2014/main" id="{E35206FF-937B-492E-B101-9176F841A2ED}"/>
              </a:ext>
            </a:extLst>
          </p:cNvPr>
          <p:cNvSpPr>
            <a:spLocks noGrp="1"/>
          </p:cNvSpPr>
          <p:nvPr>
            <p:ph type="body" sz="quarter" idx="10"/>
          </p:nvPr>
        </p:nvSpPr>
        <p:spPr>
          <a:xfrm>
            <a:off x="413585" y="4119763"/>
            <a:ext cx="4319786" cy="270020"/>
          </a:xfrm>
        </p:spPr>
        <p:txBody>
          <a:bodyPr/>
          <a:lstStyle/>
          <a:p>
            <a:r>
              <a:rPr lang="de-DE" dirty="0"/>
              <a:t>Sofia, </a:t>
            </a:r>
            <a:r>
              <a:rPr lang="de-DE" dirty="0" err="1"/>
              <a:t>Bulgaria</a:t>
            </a:r>
            <a:r>
              <a:rPr lang="de-DE" dirty="0"/>
              <a:t> 22. </a:t>
            </a:r>
            <a:r>
              <a:rPr lang="de-DE" dirty="0" err="1"/>
              <a:t>October</a:t>
            </a:r>
            <a:r>
              <a:rPr lang="de-DE" dirty="0"/>
              <a:t> 2021 </a:t>
            </a:r>
          </a:p>
          <a:p>
            <a:endParaRPr lang="de-DE" dirty="0"/>
          </a:p>
        </p:txBody>
      </p:sp>
      <p:sp>
        <p:nvSpPr>
          <p:cNvPr id="5" name="Picture Placeholder 4">
            <a:extLst>
              <a:ext uri="{FF2B5EF4-FFF2-40B4-BE49-F238E27FC236}">
                <a16:creationId xmlns:a16="http://schemas.microsoft.com/office/drawing/2014/main" id="{855954C6-0E1B-3948-A61D-BE55E06AB39D}"/>
              </a:ext>
            </a:extLst>
          </p:cNvPr>
          <p:cNvSpPr>
            <a:spLocks noGrp="1"/>
          </p:cNvSpPr>
          <p:nvPr>
            <p:ph type="pic" sz="quarter" idx="11"/>
          </p:nvPr>
        </p:nvSpPr>
        <p:spPr/>
      </p:sp>
      <p:sp>
        <p:nvSpPr>
          <p:cNvPr id="11" name="Freihandform: Form 45">
            <a:extLst>
              <a:ext uri="{FF2B5EF4-FFF2-40B4-BE49-F238E27FC236}">
                <a16:creationId xmlns:a16="http://schemas.microsoft.com/office/drawing/2014/main" id="{F64F80A1-F8C1-AA49-A734-9ED64A7724C1}"/>
              </a:ext>
            </a:extLst>
          </p:cNvPr>
          <p:cNvSpPr/>
          <p:nvPr/>
        </p:nvSpPr>
        <p:spPr bwMode="gray">
          <a:xfrm>
            <a:off x="4410081" y="9093"/>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10" name="Freihandform: Form 45">
            <a:extLst>
              <a:ext uri="{FF2B5EF4-FFF2-40B4-BE49-F238E27FC236}">
                <a16:creationId xmlns:a16="http://schemas.microsoft.com/office/drawing/2014/main" id="{C990D788-69C3-474F-BD45-42B81A1A535C}"/>
              </a:ext>
            </a:extLst>
          </p:cNvPr>
          <p:cNvSpPr/>
          <p:nvPr/>
        </p:nvSpPr>
        <p:spPr bwMode="gray">
          <a:xfrm>
            <a:off x="5390296" y="90"/>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9" name="Freihandform: Form 45">
            <a:extLst>
              <a:ext uri="{FF2B5EF4-FFF2-40B4-BE49-F238E27FC236}">
                <a16:creationId xmlns:a16="http://schemas.microsoft.com/office/drawing/2014/main" id="{3F9F3DD3-2BCF-864A-BCD5-45EAD6DAE057}"/>
              </a:ext>
            </a:extLst>
          </p:cNvPr>
          <p:cNvSpPr/>
          <p:nvPr/>
        </p:nvSpPr>
        <p:spPr bwMode="gray">
          <a:xfrm>
            <a:off x="6624156" y="90"/>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12" name="Freihandform: Form 45">
            <a:extLst>
              <a:ext uri="{FF2B5EF4-FFF2-40B4-BE49-F238E27FC236}">
                <a16:creationId xmlns:a16="http://schemas.microsoft.com/office/drawing/2014/main" id="{3C1DB875-D784-0548-A2A0-718730CF8092}"/>
              </a:ext>
            </a:extLst>
          </p:cNvPr>
          <p:cNvSpPr/>
          <p:nvPr/>
        </p:nvSpPr>
        <p:spPr bwMode="gray">
          <a:xfrm>
            <a:off x="7622155" y="9093"/>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Tree>
    <p:extLst>
      <p:ext uri="{BB962C8B-B14F-4D97-AF65-F5344CB8AC3E}">
        <p14:creationId xmlns:p14="http://schemas.microsoft.com/office/powerpoint/2010/main" val="1299641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512F00D8-0A3E-4500-AD52-58198BD22E1B}"/>
              </a:ext>
            </a:extLst>
          </p:cNvPr>
          <p:cNvSpPr>
            <a:spLocks noGrp="1"/>
          </p:cNvSpPr>
          <p:nvPr>
            <p:ph sz="half" idx="4294967295"/>
          </p:nvPr>
        </p:nvSpPr>
        <p:spPr>
          <a:xfrm>
            <a:off x="306141" y="1168004"/>
            <a:ext cx="8531720" cy="3348037"/>
          </a:xfrm>
        </p:spPr>
        <p:txBody>
          <a:bodyPr>
            <a:normAutofit/>
          </a:bodyPr>
          <a:lstStyle/>
          <a:p>
            <a:pPr marL="0" indent="0">
              <a:buNone/>
            </a:pPr>
            <a:r>
              <a:rPr lang="en-GB" sz="1451" b="1" dirty="0">
                <a:solidFill>
                  <a:schemeClr val="accent1"/>
                </a:solidFill>
                <a:latin typeface="+mj-lt"/>
                <a:cs typeface="Arial" panose="020B0604020202020204" pitchFamily="34" charset="0"/>
              </a:rPr>
              <a:t>In the current situation of increased remote working, having a common, simple medium of communication such as an </a:t>
            </a:r>
            <a:r>
              <a:rPr lang="en-GB" sz="1451" b="1" dirty="0" err="1">
                <a:solidFill>
                  <a:schemeClr val="accent1"/>
                </a:solidFill>
                <a:latin typeface="+mj-lt"/>
                <a:cs typeface="Arial" panose="020B0604020202020204" pitchFamily="34" charset="0"/>
              </a:rPr>
              <a:t>OpenAPI</a:t>
            </a:r>
            <a:r>
              <a:rPr lang="en-GB" sz="1451" b="1" dirty="0">
                <a:solidFill>
                  <a:schemeClr val="accent1"/>
                </a:solidFill>
                <a:latin typeface="+mj-lt"/>
                <a:cs typeface="Arial" panose="020B0604020202020204" pitchFamily="34" charset="0"/>
              </a:rPr>
              <a:t> spec document is indispensable in meeting your requirements when building APIs.</a:t>
            </a:r>
            <a:endParaRPr lang="de-DE" sz="1451" b="1" dirty="0">
              <a:solidFill>
                <a:schemeClr val="accent1"/>
              </a:solidFill>
              <a:latin typeface="+mj-lt"/>
            </a:endParaRPr>
          </a:p>
          <a:p>
            <a:pPr marL="0" indent="0">
              <a:buNone/>
            </a:pPr>
            <a:r>
              <a:rPr lang="en-GB" sz="1451" dirty="0">
                <a:cs typeface="Arial" panose="020B0604020202020204" pitchFamily="34" charset="0"/>
              </a:rPr>
              <a:t>Things get</a:t>
            </a:r>
            <a:r>
              <a:rPr lang="bg-BG" sz="1451" dirty="0">
                <a:cs typeface="Arial" panose="020B0604020202020204" pitchFamily="34" charset="0"/>
              </a:rPr>
              <a:t> </a:t>
            </a:r>
            <a:r>
              <a:rPr lang="en-GB" sz="1451" dirty="0">
                <a:cs typeface="Arial" panose="020B0604020202020204" pitchFamily="34" charset="0"/>
              </a:rPr>
              <a:t>even more exciting when this so-called document can:</a:t>
            </a:r>
            <a:endParaRPr lang="de-DE" sz="1451" dirty="0"/>
          </a:p>
          <a:p>
            <a:pPr lvl="2">
              <a:buFont typeface="Wingdings" pitchFamily="2" charset="2"/>
              <a:buChar char="§"/>
            </a:pPr>
            <a:r>
              <a:rPr lang="en-GB" sz="1451" dirty="0">
                <a:cs typeface="Arial" panose="020B0604020202020204" pitchFamily="34" charset="0"/>
              </a:rPr>
              <a:t>Serve as a contract</a:t>
            </a:r>
          </a:p>
          <a:p>
            <a:pPr lvl="2">
              <a:buFont typeface="Wingdings" pitchFamily="2" charset="2"/>
              <a:buChar char="§"/>
            </a:pPr>
            <a:r>
              <a:rPr lang="de-DE" sz="1451" dirty="0" err="1"/>
              <a:t>Generate</a:t>
            </a:r>
            <a:r>
              <a:rPr lang="de-DE" sz="1451" dirty="0"/>
              <a:t> </a:t>
            </a:r>
            <a:r>
              <a:rPr lang="de-DE" sz="1451" dirty="0" err="1"/>
              <a:t>clients</a:t>
            </a:r>
            <a:r>
              <a:rPr lang="de-DE" sz="1451" dirty="0"/>
              <a:t>, </a:t>
            </a:r>
            <a:r>
              <a:rPr lang="de-DE" sz="1451" dirty="0" err="1"/>
              <a:t>servers</a:t>
            </a:r>
            <a:r>
              <a:rPr lang="de-DE" sz="1451" dirty="0"/>
              <a:t>, </a:t>
            </a:r>
            <a:r>
              <a:rPr lang="de-DE" sz="1451" dirty="0" err="1"/>
              <a:t>and</a:t>
            </a:r>
            <a:r>
              <a:rPr lang="de-DE" sz="1451" dirty="0"/>
              <a:t> </a:t>
            </a:r>
            <a:r>
              <a:rPr lang="de-DE" sz="1451" dirty="0" err="1"/>
              <a:t>documentation</a:t>
            </a:r>
            <a:r>
              <a:rPr lang="de-DE" sz="1451" dirty="0"/>
              <a:t> in a </a:t>
            </a:r>
            <a:r>
              <a:rPr lang="de-DE" sz="1451" dirty="0" err="1"/>
              <a:t>plethora</a:t>
            </a:r>
            <a:r>
              <a:rPr lang="de-DE" sz="1451" dirty="0"/>
              <a:t> </a:t>
            </a:r>
            <a:r>
              <a:rPr lang="de-DE" sz="1451" dirty="0" err="1"/>
              <a:t>of</a:t>
            </a:r>
            <a:r>
              <a:rPr lang="de-DE" sz="1451" dirty="0"/>
              <a:t> </a:t>
            </a:r>
            <a:r>
              <a:rPr lang="de-DE" sz="1451" dirty="0" err="1"/>
              <a:t>languages</a:t>
            </a:r>
            <a:endParaRPr lang="de-DE" sz="1451" dirty="0"/>
          </a:p>
          <a:p>
            <a:pPr lvl="2">
              <a:buFont typeface="Wingdings" pitchFamily="2" charset="2"/>
              <a:buChar char="§"/>
            </a:pPr>
            <a:r>
              <a:rPr lang="de-DE" sz="1451" dirty="0" err="1"/>
              <a:t>Put</a:t>
            </a:r>
            <a:r>
              <a:rPr lang="de-DE" sz="1451" dirty="0"/>
              <a:t> </a:t>
            </a:r>
            <a:r>
              <a:rPr lang="de-DE" sz="1451" dirty="0" err="1"/>
              <a:t>your</a:t>
            </a:r>
            <a:r>
              <a:rPr lang="de-DE" sz="1451" dirty="0"/>
              <a:t> </a:t>
            </a:r>
            <a:r>
              <a:rPr lang="de-DE" sz="1451" dirty="0" err="1"/>
              <a:t>developers</a:t>
            </a:r>
            <a:r>
              <a:rPr lang="de-DE" sz="1451" dirty="0"/>
              <a:t> </a:t>
            </a:r>
            <a:r>
              <a:rPr lang="de-DE" sz="1451" dirty="0" err="1"/>
              <a:t>and</a:t>
            </a:r>
            <a:r>
              <a:rPr lang="de-DE" sz="1451" dirty="0"/>
              <a:t> </a:t>
            </a:r>
            <a:r>
              <a:rPr lang="de-DE" sz="1451" dirty="0" err="1"/>
              <a:t>client</a:t>
            </a:r>
            <a:r>
              <a:rPr lang="de-DE" sz="1451" dirty="0"/>
              <a:t> </a:t>
            </a:r>
            <a:r>
              <a:rPr lang="de-DE" sz="1451" dirty="0" err="1"/>
              <a:t>first</a:t>
            </a:r>
            <a:endParaRPr lang="de-DE" sz="1451" dirty="0"/>
          </a:p>
          <a:p>
            <a:pPr lvl="2">
              <a:buFont typeface="Wingdings" pitchFamily="2" charset="2"/>
              <a:buChar char="§"/>
            </a:pPr>
            <a:r>
              <a:rPr lang="de-DE" sz="1451" dirty="0" err="1"/>
              <a:t>Have</a:t>
            </a:r>
            <a:r>
              <a:rPr lang="de-DE" sz="1451" dirty="0"/>
              <a:t> </a:t>
            </a:r>
            <a:r>
              <a:rPr lang="de-DE" sz="1451" dirty="0" err="1"/>
              <a:t>Automatic</a:t>
            </a:r>
            <a:r>
              <a:rPr lang="de-DE" sz="1451" dirty="0"/>
              <a:t>, Fail-fast, API Validation</a:t>
            </a:r>
          </a:p>
          <a:p>
            <a:pPr lvl="2">
              <a:buFont typeface="Wingdings" pitchFamily="2" charset="2"/>
              <a:buChar char="§"/>
            </a:pPr>
            <a:r>
              <a:rPr lang="de-DE" sz="1451" dirty="0" err="1"/>
              <a:t>Is</a:t>
            </a:r>
            <a:r>
              <a:rPr lang="de-DE" sz="1451" dirty="0"/>
              <a:t> Cross-</a:t>
            </a:r>
            <a:r>
              <a:rPr lang="de-DE" sz="1451" dirty="0" err="1"/>
              <a:t>Platform</a:t>
            </a:r>
            <a:r>
              <a:rPr lang="de-DE" sz="1451" dirty="0"/>
              <a:t> </a:t>
            </a:r>
            <a:r>
              <a:rPr lang="de-DE" sz="1451" dirty="0" err="1"/>
              <a:t>and</a:t>
            </a:r>
            <a:r>
              <a:rPr lang="de-DE" sz="1451" dirty="0"/>
              <a:t> Language </a:t>
            </a:r>
            <a:r>
              <a:rPr lang="de-DE" sz="1451" dirty="0" err="1"/>
              <a:t>Agnostic</a:t>
            </a:r>
            <a:endParaRPr lang="de-DE" sz="1451" dirty="0"/>
          </a:p>
          <a:p>
            <a:pPr lvl="2">
              <a:buFont typeface="Wingdings" pitchFamily="2" charset="2"/>
              <a:buChar char="§"/>
            </a:pPr>
            <a:r>
              <a:rPr lang="de-DE" sz="1451" dirty="0" err="1"/>
              <a:t>Is</a:t>
            </a:r>
            <a:r>
              <a:rPr lang="de-DE" sz="1451" dirty="0"/>
              <a:t> </a:t>
            </a:r>
            <a:r>
              <a:rPr lang="de-DE" sz="1451" dirty="0" err="1"/>
              <a:t>both</a:t>
            </a:r>
            <a:r>
              <a:rPr lang="de-DE" sz="1451" dirty="0"/>
              <a:t> human </a:t>
            </a:r>
            <a:r>
              <a:rPr lang="de-DE" sz="1451" dirty="0" err="1"/>
              <a:t>and</a:t>
            </a:r>
            <a:r>
              <a:rPr lang="de-DE" sz="1451" dirty="0"/>
              <a:t> </a:t>
            </a:r>
            <a:r>
              <a:rPr lang="de-DE" sz="1451" dirty="0" err="1"/>
              <a:t>machine</a:t>
            </a:r>
            <a:r>
              <a:rPr lang="de-DE" sz="1451" dirty="0"/>
              <a:t> </a:t>
            </a:r>
            <a:r>
              <a:rPr lang="de-DE" sz="1451" dirty="0" err="1"/>
              <a:t>readable</a:t>
            </a:r>
            <a:r>
              <a:rPr lang="de-DE" sz="1451" dirty="0"/>
              <a:t> in YAML </a:t>
            </a:r>
            <a:r>
              <a:rPr lang="de-DE" sz="1451" dirty="0" err="1"/>
              <a:t>or</a:t>
            </a:r>
            <a:r>
              <a:rPr lang="de-DE" sz="1451" dirty="0"/>
              <a:t> JSON</a:t>
            </a:r>
          </a:p>
          <a:p>
            <a:pPr lvl="2">
              <a:buFont typeface="Wingdings" pitchFamily="2" charset="2"/>
              <a:buChar char="§"/>
            </a:pPr>
            <a:r>
              <a:rPr lang="de-DE" sz="1451" dirty="0"/>
              <a:t>Speeds </a:t>
            </a:r>
            <a:r>
              <a:rPr lang="de-DE" sz="1451" dirty="0" err="1"/>
              <a:t>up</a:t>
            </a:r>
            <a:r>
              <a:rPr lang="de-DE" sz="1451" dirty="0"/>
              <a:t> </a:t>
            </a:r>
            <a:r>
              <a:rPr lang="de-DE" sz="1451" dirty="0" err="1"/>
              <a:t>development</a:t>
            </a:r>
            <a:r>
              <a:rPr lang="de-DE" sz="1451" dirty="0"/>
              <a:t>, </a:t>
            </a:r>
            <a:r>
              <a:rPr lang="de-DE" sz="1451" dirty="0" err="1"/>
              <a:t>prototyping</a:t>
            </a:r>
            <a:r>
              <a:rPr lang="de-DE" sz="1451" dirty="0"/>
              <a:t>, etc.</a:t>
            </a:r>
          </a:p>
          <a:p>
            <a:pPr lvl="2">
              <a:buFont typeface="Wingdings" pitchFamily="2" charset="2"/>
              <a:buChar char="§"/>
            </a:pPr>
            <a:r>
              <a:rPr lang="de-DE" sz="1451" dirty="0" err="1"/>
              <a:t>Reduces</a:t>
            </a:r>
            <a:r>
              <a:rPr lang="de-DE" sz="1451" dirty="0"/>
              <a:t> </a:t>
            </a:r>
            <a:r>
              <a:rPr lang="de-DE" sz="1451" dirty="0" err="1"/>
              <a:t>costs</a:t>
            </a:r>
            <a:endParaRPr lang="de-DE" sz="1451" dirty="0"/>
          </a:p>
          <a:p>
            <a:pPr marL="0" lvl="2" indent="0">
              <a:buNone/>
            </a:pPr>
            <a:endParaRPr lang="de-DE" sz="1451" dirty="0"/>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10</a:t>
            </a:fld>
            <a:endParaRPr lang="de-DE" dirty="0"/>
          </a:p>
        </p:txBody>
      </p:sp>
      <p:sp>
        <p:nvSpPr>
          <p:cNvPr id="14" name="Rectangle 13">
            <a:extLst>
              <a:ext uri="{FF2B5EF4-FFF2-40B4-BE49-F238E27FC236}">
                <a16:creationId xmlns:a16="http://schemas.microsoft.com/office/drawing/2014/main" id="{F1E682BD-803A-0244-AB6B-8FD86EC9C0C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5" name="Picture 14">
            <a:extLst>
              <a:ext uri="{FF2B5EF4-FFF2-40B4-BE49-F238E27FC236}">
                <a16:creationId xmlns:a16="http://schemas.microsoft.com/office/drawing/2014/main" id="{5C118FED-27D0-A244-8724-AAD3C1E0F99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44C7FC97-0A07-CE4E-8F1C-D7ACFB5307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1397ABDD-4D18-1B43-A162-252D789882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8" name="Datumsplatzhalter 2">
            <a:extLst>
              <a:ext uri="{FF2B5EF4-FFF2-40B4-BE49-F238E27FC236}">
                <a16:creationId xmlns:a16="http://schemas.microsoft.com/office/drawing/2014/main" id="{20E4BC1D-72EF-CA45-95AB-584D7E88A8B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A0393DF9-0FB3-FD4E-976B-B0F70CB60C7C}"/>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12</a:t>
            </a:fld>
            <a:endParaRPr lang="de-DE" dirty="0"/>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403758" y="178182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2330712" y="866150"/>
            <a:ext cx="4482577" cy="1301656"/>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821001" y="2351317"/>
            <a:ext cx="7501997" cy="2452890"/>
          </a:xfrm>
          <a:prstGeom prst="rect">
            <a:avLst/>
          </a:prstGeom>
        </p:spPr>
      </p:pic>
      <p:sp>
        <p:nvSpPr>
          <p:cNvPr id="14" name="Rectangle 13">
            <a:extLst>
              <a:ext uri="{FF2B5EF4-FFF2-40B4-BE49-F238E27FC236}">
                <a16:creationId xmlns:a16="http://schemas.microsoft.com/office/drawing/2014/main" id="{D5870264-1789-1D45-9E92-D02962F7812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5" name="TextBox 14">
            <a:extLst>
              <a:ext uri="{FF2B5EF4-FFF2-40B4-BE49-F238E27FC236}">
                <a16:creationId xmlns:a16="http://schemas.microsoft.com/office/drawing/2014/main" id="{EEBD4B0F-E4C2-8C43-9784-3505D6D094F9}"/>
              </a:ext>
            </a:extLst>
          </p:cNvPr>
          <p:cNvSpPr txBox="1"/>
          <p:nvPr/>
        </p:nvSpPr>
        <p:spPr>
          <a:xfrm>
            <a:off x="7625578" y="156373"/>
            <a:ext cx="1482767" cy="553998"/>
          </a:xfrm>
          <a:prstGeom prst="rect">
            <a:avLst/>
          </a:prstGeom>
          <a:noFill/>
        </p:spPr>
        <p:txBody>
          <a:bodyPr wrap="square" rtlCol="0">
            <a:spAutoFit/>
          </a:bodyPr>
          <a:lstStyle/>
          <a:p>
            <a:pPr algn="ctr"/>
            <a:r>
              <a:rPr lang="en-GB" sz="3000" b="1" dirty="0"/>
              <a:t>{Code}</a:t>
            </a:r>
          </a:p>
        </p:txBody>
      </p:sp>
      <p:sp>
        <p:nvSpPr>
          <p:cNvPr id="13" name="Datumsplatzhalter 2">
            <a:extLst>
              <a:ext uri="{FF2B5EF4-FFF2-40B4-BE49-F238E27FC236}">
                <a16:creationId xmlns:a16="http://schemas.microsoft.com/office/drawing/2014/main" id="{A68B79ED-0122-F44C-8111-0F4E35BE0DD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B422ECC4-A797-8F43-81B2-8C5A08F11A9A}"/>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002"/>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13</a:t>
            </a:fld>
            <a:endParaRPr lang="de-DE" dirty="0"/>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2395035" y="859144"/>
            <a:ext cx="4353931" cy="1422336"/>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789892" y="2311150"/>
            <a:ext cx="7564217" cy="2342899"/>
          </a:xfrm>
          <a:prstGeom prst="rect">
            <a:avLst/>
          </a:prstGeom>
        </p:spPr>
      </p:pic>
      <p:sp>
        <p:nvSpPr>
          <p:cNvPr id="15" name="Rectangle 14">
            <a:extLst>
              <a:ext uri="{FF2B5EF4-FFF2-40B4-BE49-F238E27FC236}">
                <a16:creationId xmlns:a16="http://schemas.microsoft.com/office/drawing/2014/main" id="{223B6584-25B9-7244-A45B-44C1E225B454}"/>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6" name="Datumsplatzhalter 2">
            <a:extLst>
              <a:ext uri="{FF2B5EF4-FFF2-40B4-BE49-F238E27FC236}">
                <a16:creationId xmlns:a16="http://schemas.microsoft.com/office/drawing/2014/main" id="{8A4B1870-AE1A-CF47-B855-581525911A6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7500C373-14F4-CA4C-8BBE-300A67B2120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4" name="TextBox 13">
            <a:extLst>
              <a:ext uri="{FF2B5EF4-FFF2-40B4-BE49-F238E27FC236}">
                <a16:creationId xmlns:a16="http://schemas.microsoft.com/office/drawing/2014/main" id="{92F373B3-53B7-614A-9E20-1E60E8B22BD5}"/>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sz="2800" dirty="0">
                <a:solidFill>
                  <a:srgbClr val="70267D"/>
                </a:solidFill>
                <a:latin typeface="Arial" panose="020B0604020202020204" pitchFamily="34" charset="0"/>
                <a:cs typeface="Arial" panose="020B0604020202020204" pitchFamily="34" charset="0"/>
              </a:rPr>
              <a:t>DESIGN FIRST API VS. CODE FIRST API</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14</a:t>
            </a:fld>
            <a:endParaRPr lang="de-DE" dirty="0"/>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455504" y="786211"/>
            <a:ext cx="6232994" cy="3945464"/>
          </a:xfrm>
          <a:prstGeom prst="rect">
            <a:avLst/>
          </a:prstGeom>
        </p:spPr>
      </p:pic>
      <p:sp>
        <p:nvSpPr>
          <p:cNvPr id="14" name="TextBox 13">
            <a:extLst>
              <a:ext uri="{FF2B5EF4-FFF2-40B4-BE49-F238E27FC236}">
                <a16:creationId xmlns:a16="http://schemas.microsoft.com/office/drawing/2014/main" id="{874E5A30-31BE-3E49-B2EA-561D2284C950}"/>
              </a:ext>
            </a:extLst>
          </p:cNvPr>
          <p:cNvSpPr txBox="1"/>
          <p:nvPr/>
        </p:nvSpPr>
        <p:spPr>
          <a:xfrm>
            <a:off x="7650445" y="451179"/>
            <a:ext cx="1463987" cy="553998"/>
          </a:xfrm>
          <a:prstGeom prst="rect">
            <a:avLst/>
          </a:prstGeom>
          <a:noFill/>
        </p:spPr>
        <p:txBody>
          <a:bodyPr wrap="square" rtlCol="0">
            <a:spAutoFit/>
          </a:bodyPr>
          <a:lstStyle/>
          <a:p>
            <a:pPr algn="ctr"/>
            <a:r>
              <a:rPr lang="en-GB" sz="3000" b="1" dirty="0"/>
              <a:t>{Code}</a:t>
            </a:r>
          </a:p>
        </p:txBody>
      </p:sp>
      <p:sp>
        <p:nvSpPr>
          <p:cNvPr id="15" name="TextBox 14">
            <a:extLst>
              <a:ext uri="{FF2B5EF4-FFF2-40B4-BE49-F238E27FC236}">
                <a16:creationId xmlns:a16="http://schemas.microsoft.com/office/drawing/2014/main" id="{677C0539-B939-684B-93A4-6E74564AE961}"/>
              </a:ext>
            </a:extLst>
          </p:cNvPr>
          <p:cNvSpPr txBox="1"/>
          <p:nvPr/>
        </p:nvSpPr>
        <p:spPr>
          <a:xfrm>
            <a:off x="7819668" y="419317"/>
            <a:ext cx="1078940" cy="300082"/>
          </a:xfrm>
          <a:prstGeom prst="rect">
            <a:avLst/>
          </a:prstGeom>
          <a:noFill/>
        </p:spPr>
        <p:txBody>
          <a:bodyPr wrap="square" rtlCol="0">
            <a:spAutoFit/>
          </a:bodyPr>
          <a:lstStyle/>
          <a:p>
            <a:pPr algn="ctr"/>
            <a:r>
              <a:rPr lang="en-GB" sz="1350" b="1" dirty="0"/>
              <a:t>vs.</a:t>
            </a:r>
          </a:p>
        </p:txBody>
      </p:sp>
      <p:sp>
        <p:nvSpPr>
          <p:cNvPr id="17" name="Datumsplatzhalter 2">
            <a:extLst>
              <a:ext uri="{FF2B5EF4-FFF2-40B4-BE49-F238E27FC236}">
                <a16:creationId xmlns:a16="http://schemas.microsoft.com/office/drawing/2014/main" id="{29BAD1FB-B55F-A846-BF1B-5F20365824A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56C3EE20-D5F1-B54C-ACC9-EE12710A70D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2" name="TextBox 11">
            <a:extLst>
              <a:ext uri="{FF2B5EF4-FFF2-40B4-BE49-F238E27FC236}">
                <a16:creationId xmlns:a16="http://schemas.microsoft.com/office/drawing/2014/main" id="{D435BA10-2D50-CB4C-BA1C-B6657C2E34E4}"/>
              </a:ext>
            </a:extLst>
          </p:cNvPr>
          <p:cNvSpPr txBox="1"/>
          <p:nvPr/>
        </p:nvSpPr>
        <p:spPr>
          <a:xfrm>
            <a:off x="7945989" y="12175"/>
            <a:ext cx="1134086" cy="553998"/>
          </a:xfrm>
          <a:prstGeom prst="rect">
            <a:avLst/>
          </a:prstGeom>
          <a:noFill/>
        </p:spPr>
        <p:txBody>
          <a:bodyPr wrap="square" rtlCol="0">
            <a:spAutoFit/>
          </a:bodyPr>
          <a:lstStyle/>
          <a:p>
            <a:pPr algn="ctr"/>
            <a:r>
              <a:rPr lang="en-GB" sz="3000" b="1" dirty="0"/>
              <a:t>{API}</a:t>
            </a:r>
          </a:p>
        </p:txBody>
      </p:sp>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144" y="4784832"/>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15</a:t>
            </a:fld>
            <a:endParaRPr lang="de-DE" dirty="0"/>
          </a:p>
        </p:txBody>
      </p:sp>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True love</a:t>
            </a:r>
          </a:p>
          <a:p>
            <a:pPr>
              <a:buFont typeface="Wingdings" pitchFamily="2" charset="2"/>
              <a:buChar char="§"/>
            </a:pPr>
            <a:r>
              <a:rPr lang="en-GB" sz="14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400" dirty="0">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4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3"/>
          <a:stretch>
            <a:fillRect/>
          </a:stretch>
        </p:blipFill>
        <p:spPr>
          <a:xfrm>
            <a:off x="414398" y="989612"/>
            <a:ext cx="2101015" cy="2101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4"/>
          <a:stretch>
            <a:fillRect/>
          </a:stretch>
        </p:blipFill>
        <p:spPr>
          <a:xfrm>
            <a:off x="2968492" y="2336163"/>
            <a:ext cx="1483168" cy="22529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5"/>
          <a:stretch>
            <a:fillRect/>
          </a:stretch>
        </p:blipFill>
        <p:spPr>
          <a:xfrm>
            <a:off x="3123394" y="383989"/>
            <a:ext cx="1680209" cy="16802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1" name="Rectangle 20">
            <a:extLst>
              <a:ext uri="{FF2B5EF4-FFF2-40B4-BE49-F238E27FC236}">
                <a16:creationId xmlns:a16="http://schemas.microsoft.com/office/drawing/2014/main" id="{56B10F8E-B5CA-C649-A1FB-B821E685731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6"/>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72803DC7-4619-C247-89E2-DDFD9AB7944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2" name="Fußzeilenplatzhalter 3">
            <a:extLst>
              <a:ext uri="{FF2B5EF4-FFF2-40B4-BE49-F238E27FC236}">
                <a16:creationId xmlns:a16="http://schemas.microsoft.com/office/drawing/2014/main" id="{222940E1-DF48-F44F-94AE-C94E87A4978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17944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03</a:t>
            </a:r>
          </a:p>
        </p:txBody>
      </p:sp>
    </p:spTree>
    <p:extLst>
      <p:ext uri="{BB962C8B-B14F-4D97-AF65-F5344CB8AC3E}">
        <p14:creationId xmlns:p14="http://schemas.microsoft.com/office/powerpoint/2010/main" val="2020529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CODE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17</a:t>
            </a:fld>
            <a:endParaRPr lang="de-DE" dirty="0"/>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Code First doesn't mean leaving out the design. </a:t>
            </a:r>
          </a:p>
          <a:p>
            <a:pPr>
              <a:buFont typeface="Wingdings" pitchFamily="2" charset="2"/>
              <a:buChar char="§"/>
            </a:pPr>
            <a:r>
              <a:rPr lang="en-GB" sz="14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pPr>
              <a:buFont typeface="Wingdings" pitchFamily="2" charset="2"/>
              <a:buChar char="§"/>
            </a:pPr>
            <a:r>
              <a:rPr lang="en-GB" sz="1400" dirty="0">
                <a:latin typeface="Arial" panose="020B0604020202020204" pitchFamily="34" charset="0"/>
                <a:cs typeface="Arial" panose="020B0604020202020204" pitchFamily="34" charset="0"/>
              </a:rPr>
              <a:t>This can lead to some potential problems.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Frustrated Users</a:t>
            </a:r>
            <a:r>
              <a:rPr lang="en-GB" sz="1400" dirty="0">
                <a:latin typeface="Arial" panose="020B0604020202020204" pitchFamily="34" charset="0"/>
                <a:cs typeface="Arial" panose="020B0604020202020204" pitchFamily="34" charset="0"/>
              </a:rPr>
              <a:t> – If the API documentation isn’t published, or doesn’t line up with the deployed API.</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The Wrong API</a:t>
            </a:r>
            <a:r>
              <a:rPr lang="en-GB" sz="1400" dirty="0">
                <a:latin typeface="Arial" panose="020B0604020202020204" pitchFamily="34" charset="0"/>
                <a:cs typeface="Arial" panose="020B0604020202020204" pitchFamily="34" charset="0"/>
              </a:rPr>
              <a:t> – If the team doesn’t have automated tools to guide the design, they can build and deploy the wrong thing.</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Missed Opportunities</a:t>
            </a:r>
            <a:r>
              <a:rPr lang="en-GB" sz="14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0223B31-60CE-DE45-92C1-3AAD5153E19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8273264" y="128326"/>
            <a:ext cx="589212" cy="589212"/>
          </a:xfrm>
          <a:prstGeom prst="rect">
            <a:avLst/>
          </a:prstGeom>
        </p:spPr>
      </p:pic>
      <p:sp>
        <p:nvSpPr>
          <p:cNvPr id="12" name="Datumsplatzhalter 2">
            <a:extLst>
              <a:ext uri="{FF2B5EF4-FFF2-40B4-BE49-F238E27FC236}">
                <a16:creationId xmlns:a16="http://schemas.microsoft.com/office/drawing/2014/main" id="{83FC2B9F-A21B-B54C-9052-92642752213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4C57E977-5A70-A349-91D0-40F1B794A3F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18</a:t>
            </a:fld>
            <a:endParaRPr lang="de-DE" dirty="0"/>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When Delivery Speed Matters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Developing Internal APIs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C0C8DC0-26F4-AB42-90EC-AB9D5FE9AA7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8273264" y="7702"/>
            <a:ext cx="589212" cy="833159"/>
          </a:xfrm>
          <a:prstGeom prst="rect">
            <a:avLst/>
          </a:prstGeom>
        </p:spPr>
      </p:pic>
      <p:sp>
        <p:nvSpPr>
          <p:cNvPr id="12" name="Datumsplatzhalter 2">
            <a:extLst>
              <a:ext uri="{FF2B5EF4-FFF2-40B4-BE49-F238E27FC236}">
                <a16:creationId xmlns:a16="http://schemas.microsoft.com/office/drawing/2014/main" id="{D515CCD7-C9DB-AF44-8EBD-0BC0B1DD61CC}"/>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DC240C4D-49B3-4949-87D9-E8CF65FF74E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07123" y="2705120"/>
            <a:ext cx="3284529" cy="2026555"/>
          </a:xfrm>
          <a:prstGeom prst="rect">
            <a:avLst/>
          </a:prstGeom>
        </p:spPr>
      </p:pic>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19</a:t>
            </a:fld>
            <a:endParaRPr lang="de-DE" dirty="0"/>
          </a:p>
        </p:txBody>
      </p:sp>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It’s hard work</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To be honest, it takes a lot of hard work for any team to move to a Design First approach.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It takes commitment</a:t>
            </a:r>
            <a:r>
              <a:rPr lang="en-GB" sz="1400" i="1" dirty="0">
                <a:latin typeface="Arial" panose="020B0604020202020204" pitchFamily="34" charset="0"/>
                <a:cs typeface="Arial" panose="020B0604020202020204" pitchFamily="34" charset="0"/>
              </a:rPr>
              <a:t> - </a:t>
            </a:r>
            <a:r>
              <a:rPr lang="en-GB" sz="1400" dirty="0">
                <a:latin typeface="Arial" panose="020B0604020202020204" pitchFamily="34" charset="0"/>
                <a:cs typeface="Arial" panose="020B0604020202020204" pitchFamily="34" charset="0"/>
              </a:rPr>
              <a:t>Companies must be intentional no matter their size - this shift to Design First doesn’t happen on its own.</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2802440" y="3840229"/>
            <a:ext cx="589212" cy="589212"/>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305545" y="2787767"/>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254359" y="2603213"/>
            <a:ext cx="534535" cy="755845"/>
          </a:xfrm>
          <a:prstGeom prst="rect">
            <a:avLst/>
          </a:prstGeom>
        </p:spPr>
      </p:pic>
      <p:sp>
        <p:nvSpPr>
          <p:cNvPr id="18" name="Rectangle 17">
            <a:extLst>
              <a:ext uri="{FF2B5EF4-FFF2-40B4-BE49-F238E27FC236}">
                <a16:creationId xmlns:a16="http://schemas.microsoft.com/office/drawing/2014/main" id="{3BD998F7-12A6-4D41-ABE3-CFC79CE1604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9" name="Picture 18">
            <a:extLst>
              <a:ext uri="{FF2B5EF4-FFF2-40B4-BE49-F238E27FC236}">
                <a16:creationId xmlns:a16="http://schemas.microsoft.com/office/drawing/2014/main" id="{C6F507F7-0558-E941-9C4A-55C4E5BD6307}"/>
              </a:ext>
            </a:extLst>
          </p:cNvPr>
          <p:cNvPicPr>
            <a:picLocks noChangeAspect="1"/>
          </p:cNvPicPr>
          <p:nvPr/>
        </p:nvPicPr>
        <p:blipFill>
          <a:blip r:embed="rId4"/>
          <a:stretch>
            <a:fillRect/>
          </a:stretch>
        </p:blipFill>
        <p:spPr>
          <a:xfrm>
            <a:off x="8273264" y="128326"/>
            <a:ext cx="589212" cy="589212"/>
          </a:xfrm>
          <a:prstGeom prst="rect">
            <a:avLst/>
          </a:prstGeom>
        </p:spPr>
      </p:pic>
      <p:sp>
        <p:nvSpPr>
          <p:cNvPr id="20" name="Datumsplatzhalter 2">
            <a:extLst>
              <a:ext uri="{FF2B5EF4-FFF2-40B4-BE49-F238E27FC236}">
                <a16:creationId xmlns:a16="http://schemas.microsoft.com/office/drawing/2014/main" id="{2C2ACB2A-2A47-854D-9E95-F20B1688BD49}"/>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6A2A20FC-22F6-464A-9606-01D11BEF6C6A}"/>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normAutofit/>
          </a:bodyPr>
          <a:lstStyle/>
          <a:p>
            <a:pPr>
              <a:spcBef>
                <a:spcPts val="0"/>
              </a:spcBef>
            </a:pPr>
            <a:r>
              <a:rPr lang="de-DE" sz="1400" dirty="0">
                <a:solidFill>
                  <a:schemeClr val="tx1"/>
                </a:solidFill>
              </a:rPr>
              <a:t>Atanas L. </a:t>
            </a:r>
            <a:r>
              <a:rPr lang="de-DE" sz="1400" dirty="0" err="1">
                <a:solidFill>
                  <a:schemeClr val="tx1"/>
                </a:solidFill>
              </a:rPr>
              <a:t>Kuzmanov</a:t>
            </a:r>
            <a:endParaRPr lang="de-DE" sz="1400" dirty="0">
              <a:solidFill>
                <a:schemeClr val="tx1"/>
              </a:solidFill>
            </a:endParaRPr>
          </a:p>
          <a:p>
            <a:pPr>
              <a:spcBef>
                <a:spcPts val="0"/>
              </a:spcBef>
            </a:pPr>
            <a:r>
              <a:rPr lang="de-DE" sz="1400" dirty="0">
                <a:solidFill>
                  <a:schemeClr val="tx1"/>
                </a:solidFill>
              </a:rPr>
              <a:t>Senior Software Engineer</a:t>
            </a:r>
          </a:p>
          <a:p>
            <a:pPr>
              <a:spcBef>
                <a:spcPts val="0"/>
              </a:spcBef>
            </a:pPr>
            <a:r>
              <a:rPr lang="de-DE" sz="1400" dirty="0">
                <a:solidFill>
                  <a:schemeClr val="tx1"/>
                </a:solidFill>
              </a:rPr>
              <a:t>IT Solution Development</a:t>
            </a:r>
          </a:p>
          <a:p>
            <a:pPr>
              <a:spcBef>
                <a:spcPts val="0"/>
              </a:spcBef>
            </a:pPr>
            <a:r>
              <a:rPr lang="de-DE" sz="1400" dirty="0" err="1">
                <a:solidFill>
                  <a:schemeClr val="tx1"/>
                </a:solidFill>
              </a:rPr>
              <a:t>SchwarzIT</a:t>
            </a:r>
            <a:r>
              <a:rPr lang="de-DE" sz="1400" dirty="0">
                <a:solidFill>
                  <a:schemeClr val="tx1"/>
                </a:solidFill>
              </a:rPr>
              <a:t> </a:t>
            </a:r>
            <a:r>
              <a:rPr lang="de-DE" sz="1400" dirty="0" err="1">
                <a:solidFill>
                  <a:schemeClr val="tx1"/>
                </a:solidFill>
              </a:rPr>
              <a:t>Bulgaria</a:t>
            </a:r>
            <a:endParaRPr lang="de-DE" sz="1400" dirty="0">
              <a:solidFill>
                <a:schemeClr val="tx1"/>
              </a:solidFill>
            </a:endParaRPr>
          </a:p>
          <a:p>
            <a:pPr>
              <a:spcBef>
                <a:spcPts val="0"/>
              </a:spcBef>
            </a:pPr>
            <a:endParaRPr lang="de-DE" sz="1400" dirty="0">
              <a:solidFill>
                <a:schemeClr val="tx1"/>
              </a:solidFill>
            </a:endParaRPr>
          </a:p>
          <a:p>
            <a:pPr>
              <a:spcBef>
                <a:spcPts val="0"/>
              </a:spcBef>
            </a:pPr>
            <a:r>
              <a:rPr lang="de-DE" sz="1400" dirty="0"/>
              <a:t>Expert </a:t>
            </a:r>
            <a:r>
              <a:rPr lang="de-DE" sz="1400" dirty="0" err="1"/>
              <a:t>background</a:t>
            </a:r>
            <a:r>
              <a:rPr lang="de-DE" sz="1400" dirty="0"/>
              <a:t>:</a:t>
            </a:r>
          </a:p>
          <a:p>
            <a:pPr>
              <a:spcBef>
                <a:spcPts val="0"/>
              </a:spcBef>
            </a:pPr>
            <a:endParaRPr lang="de-DE" sz="1400" dirty="0"/>
          </a:p>
          <a:p>
            <a:pPr lvl="2">
              <a:spcBef>
                <a:spcPts val="0"/>
              </a:spcBef>
            </a:pPr>
            <a:r>
              <a:rPr lang="de-DE" sz="1400" dirty="0" err="1"/>
              <a:t>Where</a:t>
            </a:r>
            <a:r>
              <a:rPr lang="de-DE" sz="1400" dirty="0"/>
              <a:t> do </a:t>
            </a:r>
            <a:r>
              <a:rPr lang="de-DE" sz="1400" dirty="0" err="1"/>
              <a:t>you</a:t>
            </a:r>
            <a:r>
              <a:rPr lang="de-DE" sz="1400" dirty="0"/>
              <a:t> </a:t>
            </a:r>
            <a:r>
              <a:rPr lang="de-DE" sz="1400" dirty="0" err="1"/>
              <a:t>work</a:t>
            </a:r>
            <a:r>
              <a:rPr lang="de-DE" sz="1400" dirty="0"/>
              <a:t>?</a:t>
            </a:r>
          </a:p>
          <a:p>
            <a:pPr lvl="2">
              <a:spcBef>
                <a:spcPts val="0"/>
              </a:spcBef>
            </a:pPr>
            <a:r>
              <a:rPr lang="de-DE" sz="1400" dirty="0" err="1"/>
              <a:t>What</a:t>
            </a:r>
            <a:r>
              <a:rPr lang="de-DE" sz="1400" dirty="0"/>
              <a:t> do </a:t>
            </a:r>
            <a:r>
              <a:rPr lang="de-DE" sz="1400" dirty="0" err="1"/>
              <a:t>you</a:t>
            </a:r>
            <a:r>
              <a:rPr lang="de-DE" sz="1400" dirty="0"/>
              <a:t> do </a:t>
            </a:r>
            <a:r>
              <a:rPr lang="de-DE" sz="1400" dirty="0" err="1"/>
              <a:t>there</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an expert on </a:t>
            </a:r>
            <a:r>
              <a:rPr lang="de-DE" sz="1400" dirty="0" err="1"/>
              <a:t>your</a:t>
            </a:r>
            <a:r>
              <a:rPr lang="de-DE" sz="1400" dirty="0"/>
              <a:t> </a:t>
            </a:r>
            <a:r>
              <a:rPr lang="de-DE" sz="1400" dirty="0" err="1"/>
              <a:t>topic</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giving</a:t>
            </a:r>
            <a:r>
              <a:rPr lang="de-DE" sz="1400" dirty="0"/>
              <a:t> </a:t>
            </a:r>
            <a:r>
              <a:rPr lang="de-DE" sz="1400" dirty="0" err="1"/>
              <a:t>this</a:t>
            </a:r>
            <a:r>
              <a:rPr lang="de-DE" sz="1400" dirty="0"/>
              <a:t> </a:t>
            </a:r>
            <a:r>
              <a:rPr lang="de-DE" sz="1400" dirty="0" err="1"/>
              <a:t>talk</a:t>
            </a:r>
            <a:r>
              <a:rPr lang="de-DE" sz="1400" dirty="0"/>
              <a:t> </a:t>
            </a:r>
            <a:r>
              <a:rPr lang="de-DE" sz="1400" dirty="0" err="1"/>
              <a:t>today</a:t>
            </a:r>
            <a:r>
              <a:rPr lang="de-DE" sz="1400" dirty="0"/>
              <a:t>?</a:t>
            </a:r>
          </a:p>
          <a:p>
            <a:pPr>
              <a:spcBef>
                <a:spcPts val="0"/>
              </a:spcBef>
            </a:pPr>
            <a:endParaRPr lang="de-DE" sz="1400" dirty="0"/>
          </a:p>
          <a:p>
            <a:pPr>
              <a:spcBef>
                <a:spcPts val="0"/>
              </a:spcBef>
            </a:pPr>
            <a:r>
              <a:rPr lang="de-DE" sz="1400" dirty="0" err="1"/>
              <a:t>About</a:t>
            </a:r>
            <a:r>
              <a:rPr lang="de-DE" sz="1400" dirty="0"/>
              <a:t> </a:t>
            </a:r>
            <a:r>
              <a:rPr lang="de-DE" sz="1400" dirty="0" err="1"/>
              <a:t>me</a:t>
            </a:r>
            <a:r>
              <a:rPr lang="de-DE" sz="1400" dirty="0"/>
              <a:t>:</a:t>
            </a:r>
          </a:p>
          <a:p>
            <a:pPr>
              <a:spcBef>
                <a:spcPts val="0"/>
              </a:spcBef>
            </a:pPr>
            <a:endParaRPr lang="de-DE" sz="1400" dirty="0"/>
          </a:p>
        </p:txBody>
      </p:sp>
      <p:sp>
        <p:nvSpPr>
          <p:cNvPr id="3" name="Textplatzhalter 2">
            <a:extLst>
              <a:ext uri="{FF2B5EF4-FFF2-40B4-BE49-F238E27FC236}">
                <a16:creationId xmlns:a16="http://schemas.microsoft.com/office/drawing/2014/main" id="{76B70F8D-7636-4FDD-ACCC-24884E5E00CB}"/>
              </a:ext>
            </a:extLst>
          </p:cNvPr>
          <p:cNvSpPr>
            <a:spLocks noGrp="1"/>
          </p:cNvSpPr>
          <p:nvPr>
            <p:ph type="body" sz="quarter" idx="13"/>
          </p:nvPr>
        </p:nvSpPr>
        <p:spPr>
          <a:xfrm>
            <a:off x="615102" y="4793338"/>
            <a:ext cx="2513695" cy="141888"/>
          </a:xfrm>
        </p:spPr>
        <p:txBody>
          <a:bodyPr>
            <a:normAutofit/>
          </a:bodyPr>
          <a:lstStyle/>
          <a:p>
            <a:r>
              <a:rPr lang="de-DE" sz="726" dirty="0"/>
              <a:t>API-first! </a:t>
            </a:r>
            <a:r>
              <a:rPr lang="de-DE" sz="726" dirty="0" err="1"/>
              <a:t>Contract</a:t>
            </a:r>
            <a:r>
              <a:rPr lang="de-DE" sz="726" dirty="0"/>
              <a:t>-first! </a:t>
            </a:r>
            <a:r>
              <a:rPr lang="de-DE" sz="726" dirty="0" err="1"/>
              <a:t>Make</a:t>
            </a:r>
            <a:r>
              <a:rPr lang="de-DE" sz="726" dirty="0"/>
              <a:t> API </a:t>
            </a:r>
            <a:r>
              <a:rPr lang="de-DE" sz="726" dirty="0" err="1"/>
              <a:t>development</a:t>
            </a:r>
            <a:r>
              <a:rPr lang="de-DE" sz="726" dirty="0"/>
              <a:t> </a:t>
            </a:r>
            <a:r>
              <a:rPr lang="de-DE" sz="726" dirty="0" err="1"/>
              <a:t>great</a:t>
            </a:r>
            <a:r>
              <a:rPr lang="de-DE" sz="726" dirty="0"/>
              <a:t> </a:t>
            </a:r>
            <a:r>
              <a:rPr lang="de-DE" sz="726" dirty="0" err="1"/>
              <a:t>again</a:t>
            </a:r>
            <a:r>
              <a:rPr lang="de-DE" sz="726" dirty="0"/>
              <a:t>!</a:t>
            </a:r>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a:xfrm>
            <a:off x="305676" y="249492"/>
            <a:ext cx="5562423" cy="341982"/>
          </a:xfrm>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b="1" dirty="0" err="1"/>
              <a:t>my</a:t>
            </a:r>
            <a:r>
              <a:rPr lang="de-DE" b="1" dirty="0"/>
              <a:t> </a:t>
            </a:r>
            <a:r>
              <a:rPr lang="de-DE" b="1" dirty="0" err="1"/>
              <a:t>name</a:t>
            </a:r>
            <a:r>
              <a:rPr lang="de-DE" b="1" dirty="0"/>
              <a:t> </a:t>
            </a:r>
            <a:r>
              <a:rPr lang="de-DE" b="1" dirty="0" err="1"/>
              <a:t>is</a:t>
            </a:r>
            <a:endParaRPr lang="de-DE" b="1" dirty="0"/>
          </a:p>
        </p:txBody>
      </p:sp>
      <p:sp>
        <p:nvSpPr>
          <p:cNvPr id="22" name="Rectangle 21">
            <a:extLst>
              <a:ext uri="{FF2B5EF4-FFF2-40B4-BE49-F238E27FC236}">
                <a16:creationId xmlns:a16="http://schemas.microsoft.com/office/drawing/2014/main" id="{C4E32650-E49E-7545-B278-20E88510B429}"/>
              </a:ext>
            </a:extLst>
          </p:cNvPr>
          <p:cNvSpPr/>
          <p:nvPr/>
        </p:nvSpPr>
        <p:spPr bwMode="gray">
          <a:xfrm>
            <a:off x="6354137" y="90"/>
            <a:ext cx="2789704" cy="5143320"/>
          </a:xfrm>
          <a:prstGeom prst="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8" name="Foliennummernplatzhalter 7">
            <a:extLst>
              <a:ext uri="{FF2B5EF4-FFF2-40B4-BE49-F238E27FC236}">
                <a16:creationId xmlns:a16="http://schemas.microsoft.com/office/drawing/2014/main" id="{4D0B1E7A-8510-4AC8-AC3F-36BCD1B07F49}"/>
              </a:ext>
            </a:extLst>
          </p:cNvPr>
          <p:cNvSpPr>
            <a:spLocks noGrp="1"/>
          </p:cNvSpPr>
          <p:nvPr>
            <p:ph type="sldNum" sz="quarter" idx="17"/>
          </p:nvPr>
        </p:nvSpPr>
        <p:spPr>
          <a:xfrm>
            <a:off x="6555772" y="4685192"/>
            <a:ext cx="2130019" cy="354296"/>
          </a:xfrm>
        </p:spPr>
        <p:txBody>
          <a:bodyPr/>
          <a:lstStyle/>
          <a:p>
            <a:pPr algn="r"/>
            <a:fld id="{8CFDFCC3-8B40-4EE5-B231-005F2F1C6A68}" type="slidenum">
              <a:rPr lang="de-DE" smtClean="0"/>
              <a:pPr algn="r"/>
              <a:t>2</a:t>
            </a:fld>
            <a:endParaRPr lang="de-DE" dirty="0"/>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350478" y="3865419"/>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a:solidFill>
                  <a:srgbClr val="70267D"/>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1718518" y="3865419"/>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a:solidFill>
                  <a:srgbClr val="70267D"/>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007645" y="3885008"/>
            <a:ext cx="658510" cy="79307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2992519" y="3942455"/>
            <a:ext cx="1089528" cy="309836"/>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2436870" y="3863217"/>
            <a:ext cx="441886" cy="558631"/>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2484619" y="4280926"/>
            <a:ext cx="927593" cy="521771"/>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6721310" y="3913574"/>
            <a:ext cx="2301385" cy="784830"/>
          </a:xfrm>
          <a:prstGeom prst="rect">
            <a:avLst/>
          </a:prstGeom>
          <a:noFill/>
        </p:spPr>
        <p:txBody>
          <a:bodyPr wrap="square" rtlCol="0">
            <a:spAutoFit/>
          </a:bodyPr>
          <a:lstStyle/>
          <a:p>
            <a:r>
              <a:rPr lang="en-GB" sz="900"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900" dirty="0">
              <a:solidFill>
                <a:srgbClr val="70267D"/>
              </a:solidFill>
            </a:endParaRPr>
          </a:p>
          <a:p>
            <a:r>
              <a:rPr lang="en-GB" sz="900"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900" dirty="0">
              <a:solidFill>
                <a:srgbClr val="70267D"/>
              </a:solidFill>
            </a:endParaRPr>
          </a:p>
          <a:p>
            <a:r>
              <a:rPr lang="en-GB" sz="900"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900" dirty="0">
              <a:solidFill>
                <a:srgbClr val="70267D"/>
              </a:solidFill>
            </a:endParaRPr>
          </a:p>
          <a:p>
            <a:r>
              <a:rPr lang="en-GB" sz="900"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900" dirty="0">
                <a:solidFill>
                  <a:srgbClr val="70267D"/>
                </a:solidFill>
              </a:rPr>
            </a:br>
            <a:r>
              <a:rPr lang="en-GB" sz="900"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900" dirty="0">
              <a:solidFill>
                <a:srgbClr val="70267D"/>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7051006" y="2438282"/>
            <a:ext cx="1352502" cy="1352502"/>
          </a:xfrm>
          <a:prstGeom prst="rect">
            <a:avLst/>
          </a:prstGeom>
        </p:spPr>
      </p:pic>
      <p:sp>
        <p:nvSpPr>
          <p:cNvPr id="18" name="TextBox 17">
            <a:extLst>
              <a:ext uri="{FF2B5EF4-FFF2-40B4-BE49-F238E27FC236}">
                <a16:creationId xmlns:a16="http://schemas.microsoft.com/office/drawing/2014/main" id="{29CA2803-8F2A-E74D-8272-EE2007A15770}"/>
              </a:ext>
            </a:extLst>
          </p:cNvPr>
          <p:cNvSpPr txBox="1"/>
          <p:nvPr/>
        </p:nvSpPr>
        <p:spPr bwMode="gray">
          <a:xfrm>
            <a:off x="8306382" y="67304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1" name="TextBox 20">
            <a:extLst>
              <a:ext uri="{FF2B5EF4-FFF2-40B4-BE49-F238E27FC236}">
                <a16:creationId xmlns:a16="http://schemas.microsoft.com/office/drawing/2014/main" id="{77C17E16-2A41-D445-A467-2B5A28CB6BB5}"/>
              </a:ext>
            </a:extLst>
          </p:cNvPr>
          <p:cNvSpPr txBox="1"/>
          <p:nvPr/>
        </p:nvSpPr>
        <p:spPr bwMode="gray">
          <a:xfrm>
            <a:off x="7255285" y="58332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5" name="TextBox 24">
            <a:extLst>
              <a:ext uri="{FF2B5EF4-FFF2-40B4-BE49-F238E27FC236}">
                <a16:creationId xmlns:a16="http://schemas.microsoft.com/office/drawing/2014/main" id="{2E83C20B-8E0F-6241-AE08-A32DE8082450}"/>
              </a:ext>
            </a:extLst>
          </p:cNvPr>
          <p:cNvSpPr txBox="1"/>
          <p:nvPr/>
        </p:nvSpPr>
        <p:spPr>
          <a:xfrm>
            <a:off x="6076052"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08C6A426-5EEC-D14E-AC09-D884F2681CF0}"/>
              </a:ext>
            </a:extLst>
          </p:cNvPr>
          <p:cNvSpPr txBox="1"/>
          <p:nvPr/>
        </p:nvSpPr>
        <p:spPr>
          <a:xfrm>
            <a:off x="8406487"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0610" y="99249"/>
            <a:ext cx="2213294" cy="2213294"/>
          </a:xfrm>
          <a:prstGeom prst="rect">
            <a:avLst/>
          </a:prstGeom>
        </p:spPr>
      </p:pic>
      <p:sp>
        <p:nvSpPr>
          <p:cNvPr id="24" name="TextBox 23">
            <a:extLst>
              <a:ext uri="{FF2B5EF4-FFF2-40B4-BE49-F238E27FC236}">
                <a16:creationId xmlns:a16="http://schemas.microsoft.com/office/drawing/2014/main" id="{36FCDD62-586B-264F-BC5A-3F768849CFD8}"/>
              </a:ext>
            </a:extLst>
          </p:cNvPr>
          <p:cNvSpPr txBox="1"/>
          <p:nvPr/>
        </p:nvSpPr>
        <p:spPr>
          <a:xfrm>
            <a:off x="8406487" y="3539223"/>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76" name="Datumsplatzhalter 2">
            <a:extLst>
              <a:ext uri="{FF2B5EF4-FFF2-40B4-BE49-F238E27FC236}">
                <a16:creationId xmlns:a16="http://schemas.microsoft.com/office/drawing/2014/main" id="{7F9CA930-B3D3-774A-A8E0-71573453E23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77" name="Fußzeilenplatzhalter 3">
            <a:extLst>
              <a:ext uri="{FF2B5EF4-FFF2-40B4-BE49-F238E27FC236}">
                <a16:creationId xmlns:a16="http://schemas.microsoft.com/office/drawing/2014/main" id="{20719393-7F08-2546-BFF7-D87999DEFD3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143522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66991"/>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20</a:t>
            </a:fld>
            <a:endParaRPr lang="de-DE" dirty="0"/>
          </a:p>
        </p:txBody>
      </p:sp>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305545" y="817743"/>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Product-Driven APIs</a:t>
            </a:r>
            <a:r>
              <a:rPr lang="en-GB" sz="14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Working in Parallel</a:t>
            </a:r>
            <a:r>
              <a:rPr lang="en-GB" sz="14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Shorter Feedback Loops</a:t>
            </a:r>
            <a:r>
              <a:rPr lang="en-GB" sz="1400" dirty="0">
                <a:latin typeface="Arial" panose="020B0604020202020204" pitchFamily="34" charset="0"/>
                <a:cs typeface="Arial" panose="020B0604020202020204" pitchFamily="34" charset="0"/>
              </a:rPr>
              <a:t> – A team can try out a design before developers deliver working code.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Source of Truth</a:t>
            </a:r>
            <a:r>
              <a:rPr lang="en-GB" sz="1400" dirty="0">
                <a:latin typeface="Arial" panose="020B0604020202020204" pitchFamily="34" charset="0"/>
                <a:cs typeface="Arial" panose="020B0604020202020204" pitchFamily="34" charset="0"/>
              </a:rPr>
              <a:t> – Teams can view their API definition as the source of truth for DevOps, testing and deployment.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Delivering Mission Critical APIs</a:t>
            </a:r>
            <a:r>
              <a:rPr lang="en-GB" sz="14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sp>
        <p:nvSpPr>
          <p:cNvPr id="11" name="Rectangle 10">
            <a:extLst>
              <a:ext uri="{FF2B5EF4-FFF2-40B4-BE49-F238E27FC236}">
                <a16:creationId xmlns:a16="http://schemas.microsoft.com/office/drawing/2014/main" id="{83645EF8-A0B5-574B-A195-0DA854DE5571}"/>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2" name="Picture 11">
            <a:extLst>
              <a:ext uri="{FF2B5EF4-FFF2-40B4-BE49-F238E27FC236}">
                <a16:creationId xmlns:a16="http://schemas.microsoft.com/office/drawing/2014/main" id="{A4348A1D-C216-714A-A571-AB7BD29A67A7}"/>
              </a:ext>
            </a:extLst>
          </p:cNvPr>
          <p:cNvPicPr>
            <a:picLocks noChangeAspect="1"/>
          </p:cNvPicPr>
          <p:nvPr/>
        </p:nvPicPr>
        <p:blipFill>
          <a:blip r:embed="rId3"/>
          <a:stretch>
            <a:fillRect/>
          </a:stretch>
        </p:blipFill>
        <p:spPr>
          <a:xfrm>
            <a:off x="8273264" y="7702"/>
            <a:ext cx="589212" cy="833159"/>
          </a:xfrm>
          <a:prstGeom prst="rect">
            <a:avLst/>
          </a:prstGeom>
        </p:spPr>
      </p:pic>
      <p:sp>
        <p:nvSpPr>
          <p:cNvPr id="13" name="Datumsplatzhalter 2">
            <a:extLst>
              <a:ext uri="{FF2B5EF4-FFF2-40B4-BE49-F238E27FC236}">
                <a16:creationId xmlns:a16="http://schemas.microsoft.com/office/drawing/2014/main" id="{5C492770-F1C6-AF43-B404-0971970AA6AA}"/>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E28EA11B-8C01-A44D-8853-E7140853E51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375"/>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21</a:t>
            </a:fld>
            <a:endParaRPr lang="de-DE" dirty="0"/>
          </a:p>
        </p:txBody>
      </p:sp>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It’s all in the howl</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3"/>
          <a:stretch>
            <a:fillRect/>
          </a:stretch>
        </p:blipFill>
        <p:spPr>
          <a:xfrm>
            <a:off x="1790053" y="859144"/>
            <a:ext cx="2405080" cy="35971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Rectangle 12">
            <a:extLst>
              <a:ext uri="{FF2B5EF4-FFF2-40B4-BE49-F238E27FC236}">
                <a16:creationId xmlns:a16="http://schemas.microsoft.com/office/drawing/2014/main" id="{F82860B2-8B44-E04C-8B7B-9CF8B621739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descr="A picture containing background pattern&#10;&#10;Description automatically generated">
            <a:extLst>
              <a:ext uri="{FF2B5EF4-FFF2-40B4-BE49-F238E27FC236}">
                <a16:creationId xmlns:a16="http://schemas.microsoft.com/office/drawing/2014/main" id="{A0D24629-BFA0-974E-B629-8E92F9A7B597}"/>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5" name="Datumsplatzhalter 2">
            <a:extLst>
              <a:ext uri="{FF2B5EF4-FFF2-40B4-BE49-F238E27FC236}">
                <a16:creationId xmlns:a16="http://schemas.microsoft.com/office/drawing/2014/main" id="{D09B9318-4283-E749-9537-922915CB0A8C}"/>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7D0F710C-963C-3F4E-8204-F5F9D454942E}"/>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10632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04</a:t>
            </a:r>
          </a:p>
        </p:txBody>
      </p:sp>
    </p:spTree>
    <p:extLst>
      <p:ext uri="{BB962C8B-B14F-4D97-AF65-F5344CB8AC3E}">
        <p14:creationId xmlns:p14="http://schemas.microsoft.com/office/powerpoint/2010/main" val="60215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23</a:t>
            </a:fld>
            <a:endParaRPr lang="de-DE" dirty="0"/>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Earlier validation:</a:t>
            </a:r>
            <a:r>
              <a:rPr lang="en-GB" sz="1400" dirty="0">
                <a:latin typeface="Arial" panose="020B0604020202020204" pitchFamily="34" charset="0"/>
                <a:cs typeface="Arial" panose="020B0604020202020204" pitchFamily="34" charset="0"/>
              </a:rPr>
              <a:t> early feedback allows the team to adapt to new inputs while the cost is still low.</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Clear abstraction layer:</a:t>
            </a:r>
            <a:r>
              <a:rPr lang="en-GB" sz="1400" dirty="0">
                <a:latin typeface="Arial" panose="020B0604020202020204" pitchFamily="34" charset="0"/>
                <a:cs typeface="Arial" panose="020B0604020202020204" pitchFamily="34" charset="0"/>
              </a:rPr>
              <a:t> showing only the necessary details to the intended user hides internal complexity. </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Decoupling dependencies:</a:t>
            </a:r>
            <a:r>
              <a:rPr lang="en-GB" sz="1400" dirty="0">
                <a:latin typeface="Arial" panose="020B0604020202020204" pitchFamily="34" charset="0"/>
                <a:cs typeface="Arial" panose="020B0604020202020204" pitchFamily="34" charset="0"/>
              </a:rPr>
              <a:t> by having a contract between services, work can progress in parallel, independent of other teams.</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Ensures the quality, predictability, and stability:</a:t>
            </a:r>
            <a:r>
              <a:rPr lang="en-GB" sz="1400" dirty="0">
                <a:latin typeface="Arial" panose="020B0604020202020204" pitchFamily="34" charset="0"/>
                <a:cs typeface="Arial" panose="020B0604020202020204" pitchFamily="34" charset="0"/>
              </a:rPr>
              <a:t> to withstand web clients, mobile users and other developers.</a:t>
            </a:r>
          </a:p>
        </p:txBody>
      </p:sp>
      <p:sp>
        <p:nvSpPr>
          <p:cNvPr id="11" name="Rectangle 10">
            <a:extLst>
              <a:ext uri="{FF2B5EF4-FFF2-40B4-BE49-F238E27FC236}">
                <a16:creationId xmlns:a16="http://schemas.microsoft.com/office/drawing/2014/main" id="{1BD2DB08-822A-C146-8430-825630AE9A89}"/>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2" name="Datumsplatzhalter 2">
            <a:extLst>
              <a:ext uri="{FF2B5EF4-FFF2-40B4-BE49-F238E27FC236}">
                <a16:creationId xmlns:a16="http://schemas.microsoft.com/office/drawing/2014/main" id="{FE6E2868-877B-3B46-A35B-946A1E2EC51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70C4B2B0-0F54-8B40-956B-D0CC838F34D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0" name="TextBox 9">
            <a:extLst>
              <a:ext uri="{FF2B5EF4-FFF2-40B4-BE49-F238E27FC236}">
                <a16:creationId xmlns:a16="http://schemas.microsoft.com/office/drawing/2014/main" id="{0C48BC3A-79B6-4141-B82C-FB992F69FCB2}"/>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24</a:t>
            </a:fld>
            <a:endParaRPr lang="de-DE" dirty="0"/>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260579" y="65449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400" b="1" i="1"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20" y="1850017"/>
            <a:ext cx="944943" cy="268364"/>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135131" y="486091"/>
            <a:ext cx="1459808" cy="673757"/>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370621" y="3159302"/>
            <a:ext cx="772500" cy="587099"/>
          </a:xfrm>
          <a:prstGeom prst="rect">
            <a:avLst/>
          </a:prstGeom>
        </p:spPr>
      </p:pic>
      <p:sp>
        <p:nvSpPr>
          <p:cNvPr id="15" name="Rectangle 14">
            <a:extLst>
              <a:ext uri="{FF2B5EF4-FFF2-40B4-BE49-F238E27FC236}">
                <a16:creationId xmlns:a16="http://schemas.microsoft.com/office/drawing/2014/main" id="{630A1491-1BEA-4941-88A0-05F2B9DF743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21" name="TextBox 20">
            <a:extLst>
              <a:ext uri="{FF2B5EF4-FFF2-40B4-BE49-F238E27FC236}">
                <a16:creationId xmlns:a16="http://schemas.microsoft.com/office/drawing/2014/main" id="{E32910FA-366C-6647-B587-295B854FF667}"/>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
        <p:nvSpPr>
          <p:cNvPr id="13" name="Datumsplatzhalter 2">
            <a:extLst>
              <a:ext uri="{FF2B5EF4-FFF2-40B4-BE49-F238E27FC236}">
                <a16:creationId xmlns:a16="http://schemas.microsoft.com/office/drawing/2014/main" id="{5F7295CC-F02D-9C4A-9EA0-2108A545967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0221DB03-9602-E54D-9A49-18E51467930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05</a:t>
            </a:r>
          </a:p>
        </p:txBody>
      </p:sp>
    </p:spTree>
    <p:extLst>
      <p:ext uri="{BB962C8B-B14F-4D97-AF65-F5344CB8AC3E}">
        <p14:creationId xmlns:p14="http://schemas.microsoft.com/office/powerpoint/2010/main" val="2060808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26</a:t>
            </a:fld>
            <a:endParaRPr lang="de-DE" dirty="0"/>
          </a:p>
        </p:txBody>
      </p:sp>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A shared articulation of what an API does in both machine and human readable format.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Uses tools such as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to describe the requests and responses of each API functionality offered.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An API contract helps mitigate change, or at least communicates it.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33E6351-345D-BF43-80E2-FCB672A8637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87743A04-B67D-B440-B85C-78819D7F535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03A34A73-0526-9742-91AB-544279A8B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51E4F7F2-0EDD-8747-8D67-8FF919AEF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21BCC163-C53A-E64F-B5F1-6F34F03CFA0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F2C85C39-BE20-C44E-AE6F-1FDCA750488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6063"/>
            <a:ext cx="8531702" cy="161995"/>
          </a:xfrm>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27</a:t>
            </a:fld>
            <a:endParaRPr lang="de-DE" dirty="0"/>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Which can result in badly behaved API providers, as well as monstrous API consumers.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0DF815-8DB7-8B48-B221-FA8CB638638A}"/>
              </a:ext>
            </a:extLst>
          </p:cNvPr>
          <p:cNvSpPr txBox="1"/>
          <p:nvPr/>
        </p:nvSpPr>
        <p:spPr bwMode="gray">
          <a:xfrm>
            <a:off x="403935" y="487743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4" name="Rectangle 13">
            <a:extLst>
              <a:ext uri="{FF2B5EF4-FFF2-40B4-BE49-F238E27FC236}">
                <a16:creationId xmlns:a16="http://schemas.microsoft.com/office/drawing/2014/main" id="{AB9CE376-1665-C74D-BF4D-B731FAA9201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5" name="Picture 14">
            <a:extLst>
              <a:ext uri="{FF2B5EF4-FFF2-40B4-BE49-F238E27FC236}">
                <a16:creationId xmlns:a16="http://schemas.microsoft.com/office/drawing/2014/main" id="{DB73D3B7-3455-164E-8026-A4C515D515FB}"/>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DCFBC39A-F5BC-B54F-857E-F7A41773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F02BD9A6-EC7F-5345-8E00-B1EECB613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8" name="Datumsplatzhalter 2">
            <a:extLst>
              <a:ext uri="{FF2B5EF4-FFF2-40B4-BE49-F238E27FC236}">
                <a16:creationId xmlns:a16="http://schemas.microsoft.com/office/drawing/2014/main" id="{716AA01F-14DA-D54E-B6ED-2D1BB021474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C8BA71B9-197B-E443-85E7-9A1B39A228D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06</a:t>
            </a:r>
          </a:p>
        </p:txBody>
      </p:sp>
    </p:spTree>
    <p:extLst>
      <p:ext uri="{BB962C8B-B14F-4D97-AF65-F5344CB8AC3E}">
        <p14:creationId xmlns:p14="http://schemas.microsoft.com/office/powerpoint/2010/main" val="567419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FIRST DEVELOPMENT?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29</a:t>
            </a:fld>
            <a:endParaRPr lang="de-DE" dirty="0"/>
          </a:p>
        </p:txBody>
      </p:sp>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Contract First Development is about making your intent clear across team members and external teams.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By using a tool like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we define our programming API clearly at the outset.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We also update the contract before implementing changes to the code.</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3"/>
          <a:stretch>
            <a:fillRect/>
          </a:stretch>
        </p:blipFill>
        <p:spPr>
          <a:xfrm>
            <a:off x="6235069" y="2242795"/>
            <a:ext cx="2484324" cy="2496024"/>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6593009" y="2631210"/>
            <a:ext cx="209180" cy="182430"/>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a:extLst>
              <a:ext uri="{FF2B5EF4-FFF2-40B4-BE49-F238E27FC236}">
                <a16:creationId xmlns:a16="http://schemas.microsoft.com/office/drawing/2014/main" id="{93559A32-C896-A947-ABCB-01914944242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C53EA886-A844-8A41-AFF5-356A437AB09D}"/>
              </a:ext>
            </a:extLst>
          </p:cNvPr>
          <p:cNvPicPr>
            <a:picLocks noChangeAspect="1"/>
          </p:cNvPicPr>
          <p:nvPr/>
        </p:nvPicPr>
        <p:blipFill>
          <a:blip r:embed="rId4"/>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F89E1A77-2A62-EF47-9BF4-FEF0818A2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9D916DC8-D399-494B-962F-DE9BF526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0016" y="107100"/>
            <a:ext cx="373073" cy="373073"/>
          </a:xfrm>
          <a:prstGeom prst="rect">
            <a:avLst/>
          </a:prstGeom>
        </p:spPr>
      </p:pic>
      <p:sp>
        <p:nvSpPr>
          <p:cNvPr id="19" name="Datumsplatzhalter 2">
            <a:extLst>
              <a:ext uri="{FF2B5EF4-FFF2-40B4-BE49-F238E27FC236}">
                <a16:creationId xmlns:a16="http://schemas.microsoft.com/office/drawing/2014/main" id="{0A5D6D89-1293-2C4F-952D-D4DB32DFB58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F73D867A-A719-F748-A24D-B099F5A453DB}"/>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normAutofit/>
          </a:bodyPr>
          <a:lstStyle/>
          <a:p>
            <a:r>
              <a:rPr lang="de-DE" sz="1400" b="1" dirty="0">
                <a:solidFill>
                  <a:schemeClr val="accent1"/>
                </a:solidFill>
              </a:rPr>
              <a:t>01</a:t>
            </a:r>
            <a:r>
              <a:rPr lang="de-DE" sz="1400" dirty="0"/>
              <a:t>	 INTRODUCTION</a:t>
            </a:r>
          </a:p>
          <a:p>
            <a:r>
              <a:rPr lang="de-DE" sz="1400" b="1" dirty="0">
                <a:solidFill>
                  <a:schemeClr val="accent1"/>
                </a:solidFill>
              </a:rPr>
              <a:t>02</a:t>
            </a:r>
            <a:r>
              <a:rPr lang="de-DE" sz="1400" dirty="0"/>
              <a:t>	DESIGN FIRST VS. CODE FIRST</a:t>
            </a:r>
          </a:p>
          <a:p>
            <a:r>
              <a:rPr lang="de-DE" sz="1400" b="1" dirty="0">
                <a:solidFill>
                  <a:schemeClr val="accent1"/>
                </a:solidFill>
              </a:rPr>
              <a:t>03</a:t>
            </a:r>
            <a:r>
              <a:rPr lang="de-DE" sz="1400" dirty="0"/>
              <a:t>	</a:t>
            </a:r>
            <a:r>
              <a:rPr lang="en-GB" sz="1400" dirty="0">
                <a:latin typeface="Arial" panose="020B0604020202020204" pitchFamily="34" charset="0"/>
                <a:cs typeface="Arial" panose="020B0604020202020204" pitchFamily="34" charset="0"/>
              </a:rPr>
              <a:t> CHOOSING THE RIGHT APPROACH FOR YOUR API</a:t>
            </a:r>
            <a:endParaRPr lang="de-DE" sz="1400" dirty="0"/>
          </a:p>
          <a:p>
            <a:r>
              <a:rPr lang="de-DE" sz="1400" b="1" dirty="0">
                <a:solidFill>
                  <a:schemeClr val="accent1"/>
                </a:solidFill>
              </a:rPr>
              <a:t>04</a:t>
            </a:r>
            <a:r>
              <a:rPr lang="de-DE" sz="1400" dirty="0"/>
              <a:t>	</a:t>
            </a:r>
            <a:r>
              <a:rPr lang="en-GB" sz="1400" dirty="0">
                <a:latin typeface="Arial" panose="020B0604020202020204" pitchFamily="34" charset="0"/>
                <a:cs typeface="Arial" panose="020B0604020202020204" pitchFamily="34" charset="0"/>
              </a:rPr>
              <a:t>API FIRST APPROACH</a:t>
            </a:r>
            <a:endParaRPr lang="de-DE" sz="1400" dirty="0"/>
          </a:p>
          <a:p>
            <a:r>
              <a:rPr lang="de-DE" sz="1400" b="1" dirty="0">
                <a:solidFill>
                  <a:schemeClr val="accent1"/>
                </a:solidFill>
              </a:rPr>
              <a:t>05</a:t>
            </a:r>
            <a:r>
              <a:rPr lang="de-DE" sz="1400" dirty="0"/>
              <a:t>	</a:t>
            </a:r>
            <a:r>
              <a:rPr lang="en-GB" sz="1400" dirty="0">
                <a:latin typeface="Arial" panose="020B0604020202020204" pitchFamily="34" charset="0"/>
                <a:cs typeface="Arial" panose="020B0604020202020204" pitchFamily="34" charset="0"/>
              </a:rPr>
              <a:t> YOUR API IS YOUR CONTRACT</a:t>
            </a:r>
            <a:endParaRPr lang="de-DE" sz="1400" dirty="0"/>
          </a:p>
          <a:p>
            <a:r>
              <a:rPr lang="de-DE" sz="1400" b="1" dirty="0">
                <a:solidFill>
                  <a:schemeClr val="accent1"/>
                </a:solidFill>
              </a:rPr>
              <a:t>06</a:t>
            </a:r>
            <a:r>
              <a:rPr lang="de-DE" sz="1400" dirty="0"/>
              <a:t>	</a:t>
            </a:r>
            <a:r>
              <a:rPr lang="en-GB" sz="1400" dirty="0">
                <a:latin typeface="Arial" panose="020B0604020202020204" pitchFamily="34" charset="0"/>
                <a:cs typeface="Arial" panose="020B0604020202020204" pitchFamily="34" charset="0"/>
              </a:rPr>
              <a:t> CONTRACT FIRST DEV</a:t>
            </a:r>
            <a:endParaRPr lang="de-DE" sz="1400" dirty="0"/>
          </a:p>
          <a:p>
            <a:r>
              <a:rPr lang="de-DE" sz="1400" b="1" dirty="0">
                <a:solidFill>
                  <a:schemeClr val="accent1"/>
                </a:solidFill>
              </a:rPr>
              <a:t>07</a:t>
            </a:r>
            <a:r>
              <a:rPr lang="de-DE" sz="1400" dirty="0"/>
              <a:t>	</a:t>
            </a:r>
            <a:r>
              <a:rPr lang="en-GB" sz="1400" dirty="0">
                <a:latin typeface="Arial" panose="020B0604020202020204" pitchFamily="34" charset="0"/>
                <a:cs typeface="Arial" panose="020B0604020202020204" pitchFamily="34" charset="0"/>
              </a:rPr>
              <a:t>TOOLING</a:t>
            </a:r>
            <a:endParaRPr lang="de-DE" sz="1400" dirty="0"/>
          </a:p>
          <a:p>
            <a:r>
              <a:rPr lang="de-DE" sz="1400" b="1" dirty="0">
                <a:solidFill>
                  <a:schemeClr val="accent1"/>
                </a:solidFill>
              </a:rPr>
              <a:t>08</a:t>
            </a:r>
            <a:r>
              <a:rPr lang="de-DE" sz="1400" dirty="0"/>
              <a:t>	</a:t>
            </a:r>
            <a:r>
              <a:rPr lang="en-GB" sz="1400" dirty="0">
                <a:latin typeface="Arial" panose="020B0604020202020204" pitchFamily="34" charset="0"/>
                <a:cs typeface="Arial" panose="020B0604020202020204" pitchFamily="34" charset="0"/>
              </a:rPr>
              <a:t>DEMO</a:t>
            </a:r>
            <a:endParaRPr lang="de-DE" sz="1400" dirty="0"/>
          </a:p>
          <a:p>
            <a:r>
              <a:rPr lang="de-DE" sz="1400" b="1" dirty="0">
                <a:solidFill>
                  <a:schemeClr val="accent1"/>
                </a:solidFill>
              </a:rPr>
              <a:t>09</a:t>
            </a:r>
            <a:r>
              <a:rPr lang="de-DE" sz="1400" dirty="0"/>
              <a:t>	RECAP</a:t>
            </a:r>
          </a:p>
          <a:p>
            <a:r>
              <a:rPr lang="de-DE" sz="1400" b="1" dirty="0">
                <a:solidFill>
                  <a:schemeClr val="accent1"/>
                </a:solidFill>
              </a:rPr>
              <a:t>10</a:t>
            </a:r>
            <a:r>
              <a:rPr lang="de-DE" sz="1400" dirty="0"/>
              <a:t>	REFERENCES</a:t>
            </a:r>
          </a:p>
          <a:p>
            <a:r>
              <a:rPr lang="de-DE" sz="1400" b="1" dirty="0">
                <a:solidFill>
                  <a:schemeClr val="accent1"/>
                </a:solidFill>
              </a:rPr>
              <a:t>11</a:t>
            </a:r>
            <a:r>
              <a:rPr lang="de-DE" sz="1400" dirty="0"/>
              <a:t>	QUESTIONS</a:t>
            </a:r>
          </a:p>
        </p:txBody>
      </p:sp>
      <p:sp>
        <p:nvSpPr>
          <p:cNvPr id="21" name="Textplatzhalter 20">
            <a:extLst>
              <a:ext uri="{FF2B5EF4-FFF2-40B4-BE49-F238E27FC236}">
                <a16:creationId xmlns:a16="http://schemas.microsoft.com/office/drawing/2014/main" id="{D5D8C74B-5648-42F1-A6A3-2922A264D62A}"/>
              </a:ext>
            </a:extLst>
          </p:cNvPr>
          <p:cNvSpPr>
            <a:spLocks noGrp="1"/>
          </p:cNvSpPr>
          <p:nvPr>
            <p:ph type="body" sz="quarter" idx="13"/>
          </p:nvPr>
        </p:nvSpPr>
        <p:spPr/>
        <p:txBody>
          <a:bodyPr/>
          <a:lstStyle/>
          <a:p>
            <a:endParaRPr lang="de-DE" dirty="0"/>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sz="3200"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
        <p:nvSpPr>
          <p:cNvPr id="11" name="Foliennummernplatzhalter 10">
            <a:extLst>
              <a:ext uri="{FF2B5EF4-FFF2-40B4-BE49-F238E27FC236}">
                <a16:creationId xmlns:a16="http://schemas.microsoft.com/office/drawing/2014/main" id="{B9F9D70D-4B8C-4B0B-9CBA-D7840C6DE8F5}"/>
              </a:ext>
            </a:extLst>
          </p:cNvPr>
          <p:cNvSpPr>
            <a:spLocks noGrp="1"/>
          </p:cNvSpPr>
          <p:nvPr>
            <p:ph type="sldNum" sz="quarter" idx="17"/>
          </p:nvPr>
        </p:nvSpPr>
        <p:spPr>
          <a:xfrm>
            <a:off x="6555772" y="4685192"/>
            <a:ext cx="2130019" cy="354296"/>
          </a:xfrm>
        </p:spPr>
        <p:txBody>
          <a:bodyPr/>
          <a:lstStyle/>
          <a:p>
            <a:pPr algn="ctr"/>
            <a:fld id="{8CFDFCC3-8B40-4EE5-B231-005F2F1C6A68}" type="slidenum">
              <a:rPr lang="de-DE" smtClean="0"/>
              <a:pPr algn="ctr"/>
              <a:t>3</a:t>
            </a:fld>
            <a:endParaRPr lang="de-DE" dirty="0"/>
          </a:p>
        </p:txBody>
      </p:sp>
      <p:sp>
        <p:nvSpPr>
          <p:cNvPr id="10" name="Textplatzhalter 1">
            <a:extLst>
              <a:ext uri="{FF2B5EF4-FFF2-40B4-BE49-F238E27FC236}">
                <a16:creationId xmlns:a16="http://schemas.microsoft.com/office/drawing/2014/main" id="{16E220A8-A9AA-F448-A960-8D8E8E254A99}"/>
              </a:ext>
            </a:extLst>
          </p:cNvPr>
          <p:cNvSpPr txBox="1">
            <a:spLocks/>
          </p:cNvSpPr>
          <p:nvPr/>
        </p:nvSpPr>
        <p:spPr bwMode="gray">
          <a:xfrm>
            <a:off x="305191" y="4758901"/>
            <a:ext cx="8531702" cy="161995"/>
          </a:xfrm>
          <a:prstGeom prst="rect">
            <a:avLst/>
          </a:prstGeom>
          <a:ln>
            <a:solidFill>
              <a:schemeClr val="tx1">
                <a:alpha val="0"/>
              </a:schemeClr>
            </a:solidFill>
          </a:ln>
        </p:spPr>
        <p:txBody>
          <a:bodyPr vert="horz" lIns="0" tIns="0" rIns="0" bIns="0" rtlCol="0" anchor="b">
            <a:no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1pPr>
            <a:lvl2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2pPr>
            <a:lvl3pPr marL="0" indent="0" algn="l" defTabSz="914377" rtl="0" eaLnBrk="1" latinLnBrk="0" hangingPunct="1">
              <a:lnSpc>
                <a:spcPct val="100000"/>
              </a:lnSpc>
              <a:spcBef>
                <a:spcPts val="0"/>
              </a:spcBef>
              <a:spcAft>
                <a:spcPts val="0"/>
              </a:spcAft>
              <a:buClr>
                <a:schemeClr val="accent1"/>
              </a:buClr>
              <a:buFont typeface="Wingdings" panose="05000000000000000000" pitchFamily="2" charset="2"/>
              <a:buNone/>
              <a:defRPr sz="900" b="0"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5pPr>
            <a:lvl6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9pPr>
          </a:lstStyle>
          <a:p>
            <a:r>
              <a:rPr lang="en-GB" sz="675" dirty="0" err="1">
                <a:latin typeface="Arial" panose="020B0604020202020204" pitchFamily="34" charset="0"/>
                <a:cs typeface="Arial" panose="020B0604020202020204" pitchFamily="34" charset="0"/>
              </a:rPr>
              <a:t>OpenAPI</a:t>
            </a:r>
            <a:r>
              <a:rPr lang="en-GB" sz="675" dirty="0">
                <a:latin typeface="Arial" panose="020B0604020202020204" pitchFamily="34" charset="0"/>
                <a:cs typeface="Arial" panose="020B0604020202020204" pitchFamily="34" charset="0"/>
              </a:rPr>
              <a:t> Contract Validation</a:t>
            </a:r>
          </a:p>
        </p:txBody>
      </p:sp>
      <p:sp>
        <p:nvSpPr>
          <p:cNvPr id="12" name="Datumsplatzhalter 2">
            <a:extLst>
              <a:ext uri="{FF2B5EF4-FFF2-40B4-BE49-F238E27FC236}">
                <a16:creationId xmlns:a16="http://schemas.microsoft.com/office/drawing/2014/main" id="{B587E392-C130-B449-98E9-758873F587D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3C772C3D-3ACB-0E47-A76C-7005163C6BAB}"/>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64602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6063"/>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THIS CONTRACT TESTING THING?</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30</a:t>
            </a:fld>
            <a:endParaRPr lang="de-DE" dirty="0"/>
          </a:p>
        </p:txBody>
      </p:sp>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This is the way we enforce and govern our contracts.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865" y="2463255"/>
            <a:ext cx="5035321" cy="1936662"/>
          </a:xfrm>
          <a:prstGeom prst="rect">
            <a:avLst/>
          </a:prstGeom>
        </p:spPr>
      </p:pic>
      <p:sp>
        <p:nvSpPr>
          <p:cNvPr id="15" name="Rectangle 14">
            <a:extLst>
              <a:ext uri="{FF2B5EF4-FFF2-40B4-BE49-F238E27FC236}">
                <a16:creationId xmlns:a16="http://schemas.microsoft.com/office/drawing/2014/main" id="{FB25F5DD-6A9A-DF4C-AA96-6ED6879D17FC}"/>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519B089C-1D6E-544A-9DCC-07819ECE8A54}"/>
              </a:ext>
            </a:extLst>
          </p:cNvPr>
          <p:cNvPicPr>
            <a:picLocks noChangeAspect="1"/>
          </p:cNvPicPr>
          <p:nvPr/>
        </p:nvPicPr>
        <p:blipFill>
          <a:blip r:embed="rId5"/>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EEE3B688-575B-4548-9D72-CBBEDED19E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24F1F880-DC3A-3941-AAA8-F0B37A9B3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0016" y="107100"/>
            <a:ext cx="373073" cy="373073"/>
          </a:xfrm>
          <a:prstGeom prst="rect">
            <a:avLst/>
          </a:prstGeom>
        </p:spPr>
      </p:pic>
      <p:sp>
        <p:nvSpPr>
          <p:cNvPr id="19" name="Datumsplatzhalter 2">
            <a:extLst>
              <a:ext uri="{FF2B5EF4-FFF2-40B4-BE49-F238E27FC236}">
                <a16:creationId xmlns:a16="http://schemas.microsoft.com/office/drawing/2014/main" id="{C38FFBAB-2465-6847-B1E5-1D6EA20A0AA9}"/>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AEC1D5E4-083C-514B-B68C-5E895DFE98D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31</a:t>
            </a:fld>
            <a:endParaRPr lang="de-DE" dirty="0"/>
          </a:p>
        </p:txBody>
      </p:sp>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The main thing that any organisation cares about when it comes to software development is cost.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building a product, your time is probably the biggest cost to an organisation.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sp>
        <p:nvSpPr>
          <p:cNvPr id="13" name="Rectangle 12">
            <a:extLst>
              <a:ext uri="{FF2B5EF4-FFF2-40B4-BE49-F238E27FC236}">
                <a16:creationId xmlns:a16="http://schemas.microsoft.com/office/drawing/2014/main" id="{5AE6CC74-0B39-8B4D-8DF0-0E51E542AEC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4AFC9691-5A2E-334F-A35B-1BDA021AB33A}"/>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1CCFBDF4-E07C-4146-AB32-3EC5D125A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98D9C0B9-8B58-B449-A7E8-40960B57E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E3CB7C62-0AE8-794B-B768-9304CA25D99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B7CB0AE7-F338-A34B-A49C-7E6D2ADF2C65}"/>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32</a:t>
            </a:fld>
            <a:endParaRPr lang="de-DE" dirty="0"/>
          </a:p>
        </p:txBody>
      </p:sp>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Contract tests save development time by:</a:t>
            </a:r>
          </a:p>
          <a:p>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very fast feedback loops</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Clearly identifying where the problem is when they fail.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Ensuring that only the parts of the API that will actually be used get developed</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Contract tests can also save compute time and resources.</a:t>
            </a:r>
          </a:p>
        </p:txBody>
      </p:sp>
      <p:sp>
        <p:nvSpPr>
          <p:cNvPr id="13" name="Rectangle 12">
            <a:extLst>
              <a:ext uri="{FF2B5EF4-FFF2-40B4-BE49-F238E27FC236}">
                <a16:creationId xmlns:a16="http://schemas.microsoft.com/office/drawing/2014/main" id="{132AEE55-850B-9A41-B91E-EC75F6B8C30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4452B905-1D98-2B4A-A33E-D4EE3F3E85D9}"/>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7334F96-F7AA-1A4A-B3D0-F389C6FBA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B9A0BBC6-E693-4F4B-96DE-6199EE48E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F3C65F5F-083D-3D4B-821F-8D33DAAF26C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DC961512-67AF-9A41-BF81-7BF38023AE7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0125" y="4809036"/>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33</a:t>
            </a:fld>
            <a:endParaRPr lang="de-DE" dirty="0"/>
          </a:p>
        </p:txBody>
      </p:sp>
      <p:sp>
        <p:nvSpPr>
          <p:cNvPr id="8" name="Textplatzhalter 8">
            <a:extLst>
              <a:ext uri="{FF2B5EF4-FFF2-40B4-BE49-F238E27FC236}">
                <a16:creationId xmlns:a16="http://schemas.microsoft.com/office/drawing/2014/main" id="{B32D6EE1-B292-D24C-A69E-81BF0502EFE4}"/>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Keystone species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help regulate the ecosystem by preventing hooved herds overpopulation better than humans do.</a:t>
            </a:r>
          </a:p>
          <a:p>
            <a:pPr>
              <a:buFont typeface="Wingdings" pitchFamily="2" charset="2"/>
              <a:buChar char="§"/>
            </a:pPr>
            <a:r>
              <a:rPr lang="en-GB" sz="140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p:txBody>
      </p:sp>
      <p:pic>
        <p:nvPicPr>
          <p:cNvPr id="9" name="Picture 8">
            <a:extLst>
              <a:ext uri="{FF2B5EF4-FFF2-40B4-BE49-F238E27FC236}">
                <a16:creationId xmlns:a16="http://schemas.microsoft.com/office/drawing/2014/main" id="{3A69588C-1249-1C4A-A558-1B855D8F49EB}"/>
              </a:ext>
            </a:extLst>
          </p:cNvPr>
          <p:cNvPicPr>
            <a:picLocks noChangeAspect="1"/>
          </p:cNvPicPr>
          <p:nvPr/>
        </p:nvPicPr>
        <p:blipFill>
          <a:blip r:embed="rId3"/>
          <a:stretch>
            <a:fillRect/>
          </a:stretch>
        </p:blipFill>
        <p:spPr>
          <a:xfrm>
            <a:off x="820698" y="1484294"/>
            <a:ext cx="3625544" cy="24341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Rectangle 11">
            <a:extLst>
              <a:ext uri="{FF2B5EF4-FFF2-40B4-BE49-F238E27FC236}">
                <a16:creationId xmlns:a16="http://schemas.microsoft.com/office/drawing/2014/main" id="{3F74DFB5-5370-EB43-8C21-BD6BAE54A660}"/>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F42860D1-B27D-304E-B8B3-D6E051053FF3}"/>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87CB4CA8-01F7-8A4C-A9E9-C430364DEDD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5" name="Fußzeilenplatzhalter 3">
            <a:extLst>
              <a:ext uri="{FF2B5EF4-FFF2-40B4-BE49-F238E27FC236}">
                <a16:creationId xmlns:a16="http://schemas.microsoft.com/office/drawing/2014/main" id="{A049156E-47F9-154B-AD26-19347CF64EF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229818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07</a:t>
            </a:r>
          </a:p>
        </p:txBody>
      </p:sp>
    </p:spTree>
    <p:extLst>
      <p:ext uri="{BB962C8B-B14F-4D97-AF65-F5344CB8AC3E}">
        <p14:creationId xmlns:p14="http://schemas.microsoft.com/office/powerpoint/2010/main" val="1120715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82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35</a:t>
            </a:fld>
            <a:endParaRPr lang="de-DE" dirty="0"/>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305675" y="652330"/>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a:t>
            </a:r>
            <a:r>
              <a:rPr lang="en-GB" sz="1400" b="1" i="1" dirty="0">
                <a:latin typeface="Arial" panose="020B0604020202020204" pitchFamily="34" charset="0"/>
                <a:cs typeface="Arial" panose="020B0604020202020204" pitchFamily="34" charset="0"/>
              </a:rPr>
              <a:t>OAS -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Specification</a:t>
            </a:r>
            <a:r>
              <a:rPr lang="en-GB" sz="14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4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Available endpoints and operations on each endpoint (</a:t>
            </a:r>
            <a:r>
              <a:rPr lang="en-GB" sz="1400" i="1" dirty="0">
                <a:latin typeface="Arial" panose="020B0604020202020204" pitchFamily="34" charset="0"/>
                <a:cs typeface="Arial" panose="020B0604020202020204" pitchFamily="34" charset="0"/>
              </a:rPr>
              <a:t>GET /example, POST /example</a:t>
            </a:r>
            <a:r>
              <a:rPr lang="en-GB" sz="1400" dirty="0">
                <a:latin typeface="Arial" panose="020B0604020202020204" pitchFamily="34" charset="0"/>
                <a:cs typeface="Arial" panose="020B0604020202020204" pitchFamily="34" charset="0"/>
              </a:rPr>
              <a:t>).</a:t>
            </a:r>
          </a:p>
          <a:p>
            <a:pPr>
              <a:buFont typeface="Wingdings" pitchFamily="2" charset="2"/>
              <a:buChar char="§"/>
            </a:pPr>
            <a:r>
              <a:rPr lang="en-GB" sz="1400" dirty="0">
                <a:latin typeface="Arial" panose="020B0604020202020204" pitchFamily="34" charset="0"/>
                <a:cs typeface="Arial" panose="020B0604020202020204" pitchFamily="34" charset="0"/>
              </a:rPr>
              <a:t>Parameters.</a:t>
            </a:r>
          </a:p>
          <a:p>
            <a:pPr>
              <a:buFont typeface="Wingdings" pitchFamily="2" charset="2"/>
              <a:buChar char="§"/>
            </a:pPr>
            <a:r>
              <a:rPr lang="en-GB" sz="1400" dirty="0">
                <a:latin typeface="Arial" panose="020B0604020202020204" pitchFamily="34" charset="0"/>
                <a:cs typeface="Arial" panose="020B0604020202020204" pitchFamily="34" charset="0"/>
              </a:rPr>
              <a:t>Authentication methods.</a:t>
            </a:r>
          </a:p>
          <a:p>
            <a:pPr>
              <a:buFont typeface="Wingdings" pitchFamily="2" charset="2"/>
              <a:buChar char="§"/>
            </a:pPr>
            <a:r>
              <a:rPr lang="en-GB" sz="1400" dirty="0">
                <a:latin typeface="Arial" panose="020B0604020202020204" pitchFamily="34" charset="0"/>
                <a:cs typeface="Arial" panose="020B0604020202020204" pitchFamily="34" charset="0"/>
              </a:rPr>
              <a:t>Contact information, license, terms of use etc.</a:t>
            </a:r>
          </a:p>
          <a:p>
            <a:pPr>
              <a:buFont typeface="Wingdings" pitchFamily="2" charset="2"/>
              <a:buChar char="§"/>
            </a:pPr>
            <a:r>
              <a:rPr lang="en-GB" sz="14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8315674" y="195588"/>
            <a:ext cx="451256" cy="447262"/>
          </a:xfrm>
          <a:prstGeom prst="rect">
            <a:avLst/>
          </a:prstGeom>
        </p:spPr>
      </p:pic>
      <p:sp>
        <p:nvSpPr>
          <p:cNvPr id="13" name="Datumsplatzhalter 2">
            <a:extLst>
              <a:ext uri="{FF2B5EF4-FFF2-40B4-BE49-F238E27FC236}">
                <a16:creationId xmlns:a16="http://schemas.microsoft.com/office/drawing/2014/main" id="{D4BD3BC6-CEAB-6244-A2DA-8A07350243A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48D949CF-5619-834B-93FC-06A6A56700F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80090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SPEC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ANATOMY</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36</a:t>
            </a:fld>
            <a:endParaRPr lang="de-DE" dirty="0"/>
          </a:p>
        </p:txBody>
      </p:sp>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Main body YAML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Schemas YAML</a:t>
            </a:r>
          </a:p>
          <a:p>
            <a:pPr marL="0" indent="0">
              <a:buNone/>
            </a:pPr>
            <a:endParaRPr lang="en-GB"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3732704" y="196674"/>
            <a:ext cx="3917531" cy="4585166"/>
          </a:xfrm>
          <a:prstGeom prst="rect">
            <a:avLst/>
          </a:prstGeom>
          <a:noFill/>
          <a:ln>
            <a:solidFill>
              <a:schemeClr val="accent1"/>
            </a:solidFill>
            <a:prstDash val="lgDash"/>
          </a:ln>
        </p:spPr>
        <p:txBody>
          <a:bodyPr wrap="square" rtlCol="0">
            <a:spAutoFit/>
          </a:bodyPr>
          <a:lstStyle/>
          <a:p>
            <a:r>
              <a:rPr lang="en-GB" sz="712" dirty="0" err="1">
                <a:latin typeface="Courier" pitchFamily="2" charset="0"/>
              </a:rPr>
              <a:t>openapi</a:t>
            </a:r>
            <a:r>
              <a:rPr lang="en-GB" sz="712" dirty="0">
                <a:latin typeface="Courier" pitchFamily="2" charset="0"/>
              </a:rPr>
              <a:t>: "3.0.0"</a:t>
            </a:r>
          </a:p>
          <a:p>
            <a:r>
              <a:rPr lang="en-GB" sz="712" dirty="0">
                <a:latin typeface="Courier" pitchFamily="2" charset="0"/>
              </a:rPr>
              <a:t>info:</a:t>
            </a:r>
          </a:p>
          <a:p>
            <a:r>
              <a:rPr lang="en-GB" sz="712" dirty="0">
                <a:latin typeface="Courier" pitchFamily="2" charset="0"/>
              </a:rPr>
              <a:t>  version: 1.0.0</a:t>
            </a:r>
          </a:p>
          <a:p>
            <a:r>
              <a:rPr lang="en-GB" sz="712" dirty="0">
                <a:latin typeface="Courier" pitchFamily="2" charset="0"/>
              </a:rPr>
              <a:t>  title: Swagger </a:t>
            </a:r>
            <a:r>
              <a:rPr lang="en-GB" sz="712" dirty="0" err="1">
                <a:latin typeface="Courier" pitchFamily="2" charset="0"/>
              </a:rPr>
              <a:t>Petstore</a:t>
            </a:r>
            <a:endParaRPr lang="en-GB" sz="712" dirty="0">
              <a:latin typeface="Courier" pitchFamily="2" charset="0"/>
            </a:endParaRPr>
          </a:p>
          <a:p>
            <a:r>
              <a:rPr lang="en-GB" sz="712" dirty="0">
                <a:latin typeface="Courier" pitchFamily="2" charset="0"/>
              </a:rPr>
              <a:t>  license:</a:t>
            </a:r>
          </a:p>
          <a:p>
            <a:r>
              <a:rPr lang="en-GB" sz="712" dirty="0">
                <a:latin typeface="Courier" pitchFamily="2" charset="0"/>
              </a:rPr>
              <a:t>    name: MIT</a:t>
            </a:r>
          </a:p>
          <a:p>
            <a:r>
              <a:rPr lang="en-GB" sz="712" dirty="0">
                <a:latin typeface="Courier" pitchFamily="2" charset="0"/>
              </a:rPr>
              <a:t>servers:</a:t>
            </a:r>
          </a:p>
          <a:p>
            <a:r>
              <a:rPr lang="en-GB" sz="712" dirty="0">
                <a:latin typeface="Courier" pitchFamily="2" charset="0"/>
              </a:rPr>
              <a:t>  - </a:t>
            </a:r>
            <a:r>
              <a:rPr lang="en-GB" sz="712" dirty="0" err="1">
                <a:latin typeface="Courier" pitchFamily="2" charset="0"/>
              </a:rPr>
              <a:t>url</a:t>
            </a:r>
            <a:r>
              <a:rPr lang="en-GB" sz="712" dirty="0">
                <a:latin typeface="Courier" pitchFamily="2" charset="0"/>
              </a:rPr>
              <a:t>: http://</a:t>
            </a:r>
            <a:r>
              <a:rPr lang="en-GB" sz="712" dirty="0" err="1">
                <a:latin typeface="Courier" pitchFamily="2" charset="0"/>
              </a:rPr>
              <a:t>petstore.swagger.io</a:t>
            </a:r>
            <a:r>
              <a:rPr lang="en-GB" sz="712" dirty="0">
                <a:latin typeface="Courier" pitchFamily="2" charset="0"/>
              </a:rPr>
              <a:t>/v1</a:t>
            </a:r>
          </a:p>
          <a:p>
            <a:r>
              <a:rPr lang="en-GB" sz="712" dirty="0">
                <a:highlight>
                  <a:srgbClr val="FFFF00"/>
                </a:highlight>
                <a:latin typeface="Courier" pitchFamily="2" charset="0"/>
              </a:rPr>
              <a:t>paths:</a:t>
            </a:r>
          </a:p>
          <a:p>
            <a:r>
              <a:rPr lang="en-GB" sz="712" dirty="0">
                <a:highlight>
                  <a:srgbClr val="FFFF00"/>
                </a:highlight>
                <a:latin typeface="Courier" pitchFamily="2" charset="0"/>
              </a:rPr>
              <a:t>  /pets:</a:t>
            </a:r>
          </a:p>
          <a:p>
            <a:r>
              <a:rPr lang="en-GB" sz="712" dirty="0">
                <a:highlight>
                  <a:srgbClr val="FFFF00"/>
                </a:highlight>
                <a:latin typeface="Courier" pitchFamily="2" charset="0"/>
              </a:rPr>
              <a:t>    get:</a:t>
            </a:r>
          </a:p>
          <a:p>
            <a:r>
              <a:rPr lang="en-GB" sz="712" dirty="0">
                <a:latin typeface="Courier" pitchFamily="2" charset="0"/>
              </a:rPr>
              <a:t>      summary: List all pets</a:t>
            </a:r>
          </a:p>
          <a:p>
            <a:r>
              <a:rPr lang="en-GB" sz="712" dirty="0">
                <a:latin typeface="Courier" pitchFamily="2" charset="0"/>
              </a:rPr>
              <a:t>      </a:t>
            </a:r>
            <a:r>
              <a:rPr lang="en-GB" sz="712" dirty="0" err="1">
                <a:latin typeface="Courier" pitchFamily="2" charset="0"/>
              </a:rPr>
              <a:t>operationId</a:t>
            </a:r>
            <a:r>
              <a:rPr lang="en-GB" sz="712" dirty="0">
                <a:latin typeface="Courier" pitchFamily="2" charset="0"/>
              </a:rPr>
              <a:t>: </a:t>
            </a:r>
            <a:r>
              <a:rPr lang="en-GB" sz="712" dirty="0" err="1">
                <a:latin typeface="Courier" pitchFamily="2" charset="0"/>
              </a:rPr>
              <a:t>listPets</a:t>
            </a:r>
            <a:endParaRPr lang="en-GB" sz="712" dirty="0">
              <a:latin typeface="Courier" pitchFamily="2" charset="0"/>
            </a:endParaRPr>
          </a:p>
          <a:p>
            <a:r>
              <a:rPr lang="en-GB" sz="712" dirty="0">
                <a:latin typeface="Courier" pitchFamily="2" charset="0"/>
              </a:rPr>
              <a:t>      tags:</a:t>
            </a:r>
          </a:p>
          <a:p>
            <a:r>
              <a:rPr lang="en-GB" sz="712" dirty="0">
                <a:latin typeface="Courier" pitchFamily="2" charset="0"/>
              </a:rPr>
              <a:t>        - pets</a:t>
            </a:r>
          </a:p>
          <a:p>
            <a:r>
              <a:rPr lang="en-GB" sz="712" dirty="0">
                <a:highlight>
                  <a:srgbClr val="FFFF00"/>
                </a:highlight>
                <a:latin typeface="Courier" pitchFamily="2" charset="0"/>
              </a:rPr>
              <a:t>      parameters:</a:t>
            </a:r>
          </a:p>
          <a:p>
            <a:r>
              <a:rPr lang="en-GB" sz="712" dirty="0">
                <a:latin typeface="Courier" pitchFamily="2" charset="0"/>
              </a:rPr>
              <a:t>        - name: limit</a:t>
            </a:r>
          </a:p>
          <a:p>
            <a:r>
              <a:rPr lang="en-GB" sz="712" dirty="0">
                <a:latin typeface="Courier" pitchFamily="2" charset="0"/>
              </a:rPr>
              <a:t>          in: query</a:t>
            </a:r>
          </a:p>
          <a:p>
            <a:r>
              <a:rPr lang="en-GB" sz="712" dirty="0">
                <a:latin typeface="Courier" pitchFamily="2" charset="0"/>
              </a:rPr>
              <a:t>          description: How many items to return at one time (max 100)</a:t>
            </a:r>
          </a:p>
          <a:p>
            <a:r>
              <a:rPr lang="en-GB" sz="712" dirty="0">
                <a:latin typeface="Courier" pitchFamily="2" charset="0"/>
              </a:rPr>
              <a:t>          required: false</a:t>
            </a:r>
          </a:p>
          <a:p>
            <a:r>
              <a:rPr lang="en-GB" sz="712" dirty="0">
                <a:latin typeface="Courier" pitchFamily="2" charset="0"/>
              </a:rPr>
              <a:t>          schema:</a:t>
            </a:r>
          </a:p>
          <a:p>
            <a:r>
              <a:rPr lang="en-GB" sz="712" dirty="0">
                <a:latin typeface="Courier" pitchFamily="2" charset="0"/>
              </a:rPr>
              <a:t>            type: integer</a:t>
            </a:r>
          </a:p>
          <a:p>
            <a:r>
              <a:rPr lang="en-GB" sz="712" dirty="0">
                <a:latin typeface="Courier" pitchFamily="2" charset="0"/>
              </a:rPr>
              <a:t>            format: int32</a:t>
            </a:r>
          </a:p>
          <a:p>
            <a:r>
              <a:rPr lang="en-GB" sz="712" dirty="0">
                <a:latin typeface="Courier" pitchFamily="2" charset="0"/>
              </a:rPr>
              <a:t>      </a:t>
            </a:r>
            <a:r>
              <a:rPr lang="en-GB" sz="712" dirty="0">
                <a:highlight>
                  <a:srgbClr val="FFFF00"/>
                </a:highlight>
                <a:latin typeface="Courier" pitchFamily="2" charset="0"/>
              </a:rPr>
              <a:t>responses:</a:t>
            </a:r>
          </a:p>
          <a:p>
            <a:r>
              <a:rPr lang="en-GB" sz="712" dirty="0">
                <a:latin typeface="Courier" pitchFamily="2" charset="0"/>
              </a:rPr>
              <a:t>        '200':</a:t>
            </a:r>
          </a:p>
          <a:p>
            <a:r>
              <a:rPr lang="en-GB" sz="712" dirty="0">
                <a:latin typeface="Courier" pitchFamily="2" charset="0"/>
              </a:rPr>
              <a:t>          description: A paged array of pets</a:t>
            </a:r>
          </a:p>
          <a:p>
            <a:r>
              <a:rPr lang="en-GB" sz="712" dirty="0">
                <a:latin typeface="Courier" pitchFamily="2" charset="0"/>
              </a:rPr>
              <a:t>          headers:</a:t>
            </a:r>
          </a:p>
          <a:p>
            <a:r>
              <a:rPr lang="en-GB" sz="712" dirty="0">
                <a:latin typeface="Courier" pitchFamily="2" charset="0"/>
              </a:rPr>
              <a:t>            x-next:</a:t>
            </a:r>
          </a:p>
          <a:p>
            <a:r>
              <a:rPr lang="en-GB" sz="712" dirty="0">
                <a:latin typeface="Courier" pitchFamily="2" charset="0"/>
              </a:rPr>
              <a:t>              description: A link to the next page of responses</a:t>
            </a:r>
          </a:p>
          <a:p>
            <a:r>
              <a:rPr lang="en-GB" sz="712" dirty="0">
                <a:latin typeface="Courier" pitchFamily="2" charset="0"/>
              </a:rPr>
              <a:t>              schema:</a:t>
            </a:r>
          </a:p>
          <a:p>
            <a:r>
              <a:rPr lang="en-GB" sz="712" dirty="0">
                <a:latin typeface="Courier" pitchFamily="2" charset="0"/>
              </a:rPr>
              <a:t>                type: string</a:t>
            </a:r>
          </a:p>
          <a:p>
            <a:r>
              <a:rPr lang="en-GB" sz="712" dirty="0">
                <a:latin typeface="Courier" pitchFamily="2" charset="0"/>
              </a:rPr>
              <a:t>          content:</a:t>
            </a:r>
          </a:p>
          <a:p>
            <a:r>
              <a:rPr lang="en-GB" sz="712" dirty="0">
                <a:latin typeface="Courier" pitchFamily="2" charset="0"/>
              </a:rPr>
              <a:t>            application/json:    </a:t>
            </a:r>
          </a:p>
          <a:p>
            <a:r>
              <a:rPr lang="en-GB" sz="712" dirty="0">
                <a:highlight>
                  <a:srgbClr val="FFFF00"/>
                </a:highlight>
                <a:latin typeface="Courier" pitchFamily="2" charset="0"/>
              </a:rPr>
              <a:t>              schema:</a:t>
            </a:r>
          </a:p>
          <a:p>
            <a:r>
              <a:rPr lang="en-GB" sz="712" dirty="0">
                <a:highlight>
                  <a:srgbClr val="FFFF00"/>
                </a:highlight>
                <a:latin typeface="Courier" pitchFamily="2" charset="0"/>
              </a:rPr>
              <a:t>                $ref: "#/components/schemas/Pets"</a:t>
            </a:r>
          </a:p>
          <a:p>
            <a:r>
              <a:rPr lang="en-GB" sz="712" dirty="0">
                <a:latin typeface="Courier" pitchFamily="2" charset="0"/>
              </a:rPr>
              <a:t>        default:</a:t>
            </a:r>
          </a:p>
          <a:p>
            <a:r>
              <a:rPr lang="en-GB" sz="712" dirty="0">
                <a:latin typeface="Courier" pitchFamily="2" charset="0"/>
              </a:rPr>
              <a:t>          description: unexpected error</a:t>
            </a:r>
          </a:p>
          <a:p>
            <a:r>
              <a:rPr lang="en-GB" sz="712" dirty="0">
                <a:latin typeface="Courier" pitchFamily="2" charset="0"/>
              </a:rPr>
              <a:t>          content:</a:t>
            </a:r>
          </a:p>
          <a:p>
            <a:r>
              <a:rPr lang="en-GB" sz="712" dirty="0">
                <a:latin typeface="Courier" pitchFamily="2" charset="0"/>
              </a:rPr>
              <a:t>            application/json:</a:t>
            </a:r>
          </a:p>
          <a:p>
            <a:r>
              <a:rPr lang="en-GB" sz="712" dirty="0">
                <a:latin typeface="Courier" pitchFamily="2" charset="0"/>
              </a:rPr>
              <a:t>              schema:</a:t>
            </a:r>
          </a:p>
          <a:p>
            <a:r>
              <a:rPr lang="en-GB" sz="712"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407773" y="2720602"/>
            <a:ext cx="1538895" cy="1736053"/>
          </a:xfrm>
          <a:prstGeom prst="rect">
            <a:avLst/>
          </a:prstGeom>
          <a:noFill/>
          <a:ln>
            <a:solidFill>
              <a:schemeClr val="accent1"/>
            </a:solidFill>
            <a:prstDash val="lgDash"/>
          </a:ln>
        </p:spPr>
        <p:txBody>
          <a:bodyPr wrap="square" rtlCol="0">
            <a:spAutoFit/>
          </a:bodyPr>
          <a:lstStyle/>
          <a:p>
            <a:r>
              <a:rPr lang="en-GB" sz="712" dirty="0">
                <a:highlight>
                  <a:srgbClr val="FFFF00"/>
                </a:highlight>
                <a:latin typeface="Courier" pitchFamily="2" charset="0"/>
              </a:rPr>
              <a:t>components:</a:t>
            </a:r>
          </a:p>
          <a:p>
            <a:r>
              <a:rPr lang="en-GB" sz="712" dirty="0">
                <a:highlight>
                  <a:srgbClr val="FFFF00"/>
                </a:highlight>
                <a:latin typeface="Courier" pitchFamily="2" charset="0"/>
              </a:rPr>
              <a:t>  schemas:</a:t>
            </a:r>
          </a:p>
          <a:p>
            <a:r>
              <a:rPr lang="en-GB" sz="712" dirty="0">
                <a:latin typeface="Courier" pitchFamily="2" charset="0"/>
              </a:rPr>
              <a:t>    Pet:</a:t>
            </a:r>
          </a:p>
          <a:p>
            <a:r>
              <a:rPr lang="en-GB" sz="712" dirty="0">
                <a:latin typeface="Courier" pitchFamily="2" charset="0"/>
              </a:rPr>
              <a:t>      type: object</a:t>
            </a:r>
          </a:p>
          <a:p>
            <a:r>
              <a:rPr lang="en-GB" sz="712" dirty="0">
                <a:latin typeface="Courier" pitchFamily="2" charset="0"/>
              </a:rPr>
              <a:t>      required:</a:t>
            </a:r>
          </a:p>
          <a:p>
            <a:r>
              <a:rPr lang="en-GB" sz="712" dirty="0">
                <a:highlight>
                  <a:srgbClr val="FFFF00"/>
                </a:highlight>
                <a:latin typeface="Courier" pitchFamily="2" charset="0"/>
              </a:rPr>
              <a:t>        - id</a:t>
            </a:r>
          </a:p>
          <a:p>
            <a:r>
              <a:rPr lang="en-GB" sz="712" dirty="0">
                <a:latin typeface="Courier" pitchFamily="2" charset="0"/>
              </a:rPr>
              <a:t>        - name</a:t>
            </a:r>
          </a:p>
          <a:p>
            <a:r>
              <a:rPr lang="en-GB" sz="712" dirty="0">
                <a:latin typeface="Courier" pitchFamily="2" charset="0"/>
              </a:rPr>
              <a:t>      properties:</a:t>
            </a:r>
          </a:p>
          <a:p>
            <a:r>
              <a:rPr lang="en-GB" sz="712" dirty="0">
                <a:highlight>
                  <a:srgbClr val="FFFF00"/>
                </a:highlight>
                <a:latin typeface="Courier" pitchFamily="2" charset="0"/>
              </a:rPr>
              <a:t>        id:</a:t>
            </a:r>
          </a:p>
          <a:p>
            <a:r>
              <a:rPr lang="en-GB" sz="712" dirty="0">
                <a:highlight>
                  <a:srgbClr val="FFFF00"/>
                </a:highlight>
                <a:latin typeface="Courier" pitchFamily="2" charset="0"/>
              </a:rPr>
              <a:t>          type: integer</a:t>
            </a:r>
          </a:p>
          <a:p>
            <a:r>
              <a:rPr lang="en-GB" sz="712" dirty="0">
                <a:highlight>
                  <a:srgbClr val="FFFF00"/>
                </a:highlight>
                <a:latin typeface="Courier" pitchFamily="2" charset="0"/>
              </a:rPr>
              <a:t>          format: int64</a:t>
            </a:r>
          </a:p>
          <a:p>
            <a:r>
              <a:rPr lang="en-GB" sz="712" dirty="0">
                <a:latin typeface="Courier" pitchFamily="2" charset="0"/>
              </a:rPr>
              <a:t>        name:</a:t>
            </a:r>
          </a:p>
          <a:p>
            <a:r>
              <a:rPr lang="en-GB" sz="712" dirty="0">
                <a:latin typeface="Courier" pitchFamily="2" charset="0"/>
              </a:rPr>
              <a:t>          type: string</a:t>
            </a:r>
          </a:p>
          <a:p>
            <a:r>
              <a:rPr lang="en-GB" sz="712" dirty="0">
                <a:latin typeface="Courier" pitchFamily="2" charset="0"/>
              </a:rPr>
              <a:t>        tag:</a:t>
            </a:r>
          </a:p>
          <a:p>
            <a:r>
              <a:rPr lang="en-GB" sz="712"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2281342" y="994896"/>
            <a:ext cx="1375853" cy="177984"/>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811034" y="2185867"/>
            <a:ext cx="700130" cy="16497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a:extLst>
              <a:ext uri="{FF2B5EF4-FFF2-40B4-BE49-F238E27FC236}">
                <a16:creationId xmlns:a16="http://schemas.microsoft.com/office/drawing/2014/main" id="{E162DCBA-8B88-F84E-9175-106F5A1A95D1}"/>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E42FA440-7D02-FF4E-8E4F-871E1DE94FD6}"/>
              </a:ext>
            </a:extLst>
          </p:cNvPr>
          <p:cNvPicPr>
            <a:picLocks noChangeAspect="1"/>
          </p:cNvPicPr>
          <p:nvPr/>
        </p:nvPicPr>
        <p:blipFill>
          <a:blip r:embed="rId3"/>
          <a:stretch>
            <a:fillRect/>
          </a:stretch>
        </p:blipFill>
        <p:spPr>
          <a:xfrm>
            <a:off x="8315674" y="195588"/>
            <a:ext cx="451256" cy="447262"/>
          </a:xfrm>
          <a:prstGeom prst="rect">
            <a:avLst/>
          </a:prstGeom>
        </p:spPr>
      </p:pic>
      <p:sp>
        <p:nvSpPr>
          <p:cNvPr id="17" name="Datumsplatzhalter 2">
            <a:extLst>
              <a:ext uri="{FF2B5EF4-FFF2-40B4-BE49-F238E27FC236}">
                <a16:creationId xmlns:a16="http://schemas.microsoft.com/office/drawing/2014/main" id="{E6C52139-2B78-114E-AFB8-65D49D2265BA}"/>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9E475451-E803-9041-B70A-00F69B0553D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SWAGGER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37</a:t>
            </a:fld>
            <a:endParaRPr lang="de-DE" dirty="0"/>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575696" y="1277791"/>
            <a:ext cx="4899524" cy="3062202"/>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350" b="1" i="1" dirty="0">
                <a:latin typeface="Arial" panose="020B0604020202020204" pitchFamily="34" charset="0"/>
                <a:cs typeface="Arial" panose="020B0604020202020204" pitchFamily="34" charset="0"/>
              </a:rPr>
              <a:t>Swagger</a:t>
            </a:r>
          </a:p>
          <a:p>
            <a:pPr>
              <a:buFont typeface="Wingdings" pitchFamily="2" charset="2"/>
              <a:buChar char="§"/>
            </a:pPr>
            <a:endParaRPr lang="en-GB" sz="135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022E5A2-762B-134D-AEB0-1DBA019A110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8303186" y="181094"/>
            <a:ext cx="476234" cy="476234"/>
          </a:xfrm>
          <a:prstGeom prst="rect">
            <a:avLst/>
          </a:prstGeom>
        </p:spPr>
      </p:pic>
      <p:sp>
        <p:nvSpPr>
          <p:cNvPr id="13" name="Cloud Callout 12">
            <a:extLst>
              <a:ext uri="{FF2B5EF4-FFF2-40B4-BE49-F238E27FC236}">
                <a16:creationId xmlns:a16="http://schemas.microsoft.com/office/drawing/2014/main" id="{1BD75FF9-2019-3146-9C78-30D273CCC80F}"/>
              </a:ext>
            </a:extLst>
          </p:cNvPr>
          <p:cNvSpPr/>
          <p:nvPr/>
        </p:nvSpPr>
        <p:spPr>
          <a:xfrm>
            <a:off x="5913481" y="2337724"/>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4" name="Cloud Callout 13">
            <a:extLst>
              <a:ext uri="{FF2B5EF4-FFF2-40B4-BE49-F238E27FC236}">
                <a16:creationId xmlns:a16="http://schemas.microsoft.com/office/drawing/2014/main" id="{7521670D-C196-F749-B135-1BC23AD4DA90}"/>
              </a:ext>
            </a:extLst>
          </p:cNvPr>
          <p:cNvSpPr/>
          <p:nvPr/>
        </p:nvSpPr>
        <p:spPr>
          <a:xfrm>
            <a:off x="6006506" y="793842"/>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sp>
        <p:nvSpPr>
          <p:cNvPr id="15" name="Datumsplatzhalter 2">
            <a:extLst>
              <a:ext uri="{FF2B5EF4-FFF2-40B4-BE49-F238E27FC236}">
                <a16:creationId xmlns:a16="http://schemas.microsoft.com/office/drawing/2014/main" id="{8FFE8088-DEC6-AC4B-B2BC-DB0CB467B0E7}"/>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D774652E-F9D4-1D4A-987E-1D0191ED436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02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325"/>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38</a:t>
            </a:fld>
            <a:endParaRPr lang="de-DE" dirty="0"/>
          </a:p>
        </p:txBody>
      </p:sp>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Given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and using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Generator</a:t>
            </a:r>
            <a:r>
              <a:rPr lang="en-GB" sz="1400" dirty="0">
                <a:latin typeface="Arial" panose="020B0604020202020204" pitchFamily="34" charset="0"/>
                <a:cs typeface="Arial" panose="020B0604020202020204" pitchFamily="34" charset="0"/>
              </a:rPr>
              <a:t> you can generate</a:t>
            </a:r>
            <a:r>
              <a:rPr lang="bg-BG" sz="1400" dirty="0">
                <a:latin typeface="Arial" panose="020B0604020202020204" pitchFamily="34" charset="0"/>
                <a:cs typeface="Arial" panose="020B0604020202020204" pitchFamily="34" charset="0"/>
              </a:rPr>
              <a:t>:</a:t>
            </a:r>
          </a:p>
          <a:p>
            <a:pPr marL="0" indent="0">
              <a:buNone/>
            </a:pPr>
            <a:endParaRPr lang="bg-BG"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API client libraries.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Server stubs.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Documentation.</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3"/>
          <a:stretch>
            <a:fillRect/>
          </a:stretch>
        </p:blipFill>
        <p:spPr>
          <a:xfrm>
            <a:off x="2625383" y="1066465"/>
            <a:ext cx="6298330" cy="3458852"/>
          </a:xfrm>
          <a:prstGeom prst="rect">
            <a:avLst/>
          </a:prstGeom>
        </p:spPr>
      </p:pic>
      <p:sp>
        <p:nvSpPr>
          <p:cNvPr id="8" name="Rectangle 7">
            <a:extLst>
              <a:ext uri="{FF2B5EF4-FFF2-40B4-BE49-F238E27FC236}">
                <a16:creationId xmlns:a16="http://schemas.microsoft.com/office/drawing/2014/main" id="{951EB568-D3D1-914E-BDD2-2C7A595E44BA}"/>
              </a:ext>
            </a:extLst>
          </p:cNvPr>
          <p:cNvSpPr/>
          <p:nvPr/>
        </p:nvSpPr>
        <p:spPr>
          <a:xfrm>
            <a:off x="8259224" y="178254"/>
            <a:ext cx="502718" cy="521965"/>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038" y="224734"/>
            <a:ext cx="420523" cy="420523"/>
          </a:xfrm>
          <a:prstGeom prst="rect">
            <a:avLst/>
          </a:prstGeom>
        </p:spPr>
      </p:pic>
      <p:sp>
        <p:nvSpPr>
          <p:cNvPr id="16" name="Datumsplatzhalter 2">
            <a:extLst>
              <a:ext uri="{FF2B5EF4-FFF2-40B4-BE49-F238E27FC236}">
                <a16:creationId xmlns:a16="http://schemas.microsoft.com/office/drawing/2014/main" id="{167460CF-0D46-E14D-A603-83F5E836CD2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C387C243-BD23-0D4B-A189-A873FFA6BA3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39</a:t>
            </a:fld>
            <a:endParaRPr lang="de-DE" dirty="0"/>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Atlassian – Request Validator</a:t>
            </a:r>
          </a:p>
          <a:p>
            <a:pPr>
              <a:buFont typeface="Wingdings" pitchFamily="2" charset="2"/>
              <a:buChar char="§"/>
            </a:pPr>
            <a:r>
              <a:rPr lang="en-GB" sz="1400" dirty="0">
                <a:latin typeface="Arial" panose="020B0604020202020204" pitchFamily="34" charset="0"/>
                <a:cs typeface="Arial" panose="020B0604020202020204" pitchFamily="34" charset="0"/>
              </a:rPr>
              <a:t>A Java library for validating HTTP request/responses against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specification.</a:t>
            </a:r>
          </a:p>
          <a:p>
            <a:endParaRPr lang="en-GB" sz="1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Swagger Request Validator - REST Assured module</a:t>
            </a:r>
          </a:p>
          <a:p>
            <a:pPr>
              <a:buFont typeface="Wingdings" pitchFamily="2" charset="2"/>
              <a:buChar char="§"/>
            </a:pPr>
            <a:r>
              <a:rPr lang="en-GB" sz="14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648AA29-19AB-5740-8798-53B214B486B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E69EF093-C60A-DB42-B880-9C08FD5180C6}"/>
              </a:ext>
            </a:extLst>
          </p:cNvPr>
          <p:cNvPicPr>
            <a:picLocks noChangeAspect="1"/>
          </p:cNvPicPr>
          <p:nvPr/>
        </p:nvPicPr>
        <p:blipFill>
          <a:blip r:embed="rId3"/>
          <a:stretch>
            <a:fillRect/>
          </a:stretch>
        </p:blipFill>
        <p:spPr>
          <a:xfrm>
            <a:off x="6623180" y="-288758"/>
            <a:ext cx="2702159" cy="1418634"/>
          </a:xfrm>
          <a:prstGeom prst="rect">
            <a:avLst/>
          </a:prstGeom>
        </p:spPr>
      </p:pic>
      <p:sp>
        <p:nvSpPr>
          <p:cNvPr id="12" name="Datumsplatzhalter 2">
            <a:extLst>
              <a:ext uri="{FF2B5EF4-FFF2-40B4-BE49-F238E27FC236}">
                <a16:creationId xmlns:a16="http://schemas.microsoft.com/office/drawing/2014/main" id="{88838A3A-EC6F-FF47-937F-2107941A4972}"/>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6616C647-0B19-6447-A182-89181FB1E08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82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40</a:t>
            </a:fld>
            <a:endParaRPr lang="de-DE" dirty="0"/>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Here are a couple of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validators for </a:t>
            </a:r>
            <a:r>
              <a:rPr lang="en-GB" sz="1400" dirty="0" err="1">
                <a:latin typeface="Arial" panose="020B0604020202020204" pitchFamily="34" charset="0"/>
                <a:cs typeface="Arial" panose="020B0604020202020204" pitchFamily="34" charset="0"/>
              </a:rPr>
              <a:t>ExpressJS</a:t>
            </a:r>
            <a:r>
              <a:rPr lang="en-GB" sz="1400" dirty="0">
                <a:latin typeface="Arial" panose="020B0604020202020204" pitchFamily="34" charset="0"/>
                <a:cs typeface="Arial" panose="020B0604020202020204" pitchFamily="34" charset="0"/>
              </a:rPr>
              <a:t> that automatically validate API requests and responses based on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a:t>
            </a:r>
            <a:endParaRPr lang="bg-BG"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a:t>
            </a:r>
            <a:r>
              <a:rPr lang="en-GB" sz="1400" dirty="0">
                <a:latin typeface="Arial" panose="020B0604020202020204" pitchFamily="34" charset="0"/>
                <a:cs typeface="Arial" panose="020B0604020202020204" pitchFamily="34" charset="0"/>
                <a:hlinkClick r:id="rId3"/>
              </a:rPr>
              <a:t>https://www.npmjs.com/package/express-openapi-validate</a:t>
            </a:r>
            <a:r>
              <a:rPr lang="en-GB" sz="1400" b="1" i="1" dirty="0">
                <a:latin typeface="Arial" panose="020B0604020202020204" pitchFamily="34" charset="0"/>
                <a:cs typeface="Arial" panose="020B0604020202020204" pitchFamily="34" charset="0"/>
              </a:rPr>
              <a:t>)</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-validator (</a:t>
            </a:r>
            <a:r>
              <a:rPr lang="en-GB" sz="1400" dirty="0">
                <a:latin typeface="Arial" panose="020B0604020202020204" pitchFamily="34" charset="0"/>
                <a:cs typeface="Arial" panose="020B0604020202020204" pitchFamily="34" charset="0"/>
                <a:hlinkClick r:id="rId4"/>
              </a:rPr>
              <a:t>https://www.npmjs.com/package/express-openapi-validator</a:t>
            </a:r>
            <a:r>
              <a:rPr lang="en-GB" sz="1400" b="1" i="1" dirty="0">
                <a:latin typeface="Arial" panose="020B0604020202020204" pitchFamily="34" charset="0"/>
                <a:cs typeface="Arial" panose="020B0604020202020204" pitchFamily="34" charset="0"/>
              </a:rPr>
              <a:t>)</a:t>
            </a:r>
            <a:endParaRPr lang="bg-BG" sz="1400" b="1" i="1"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DEFBAE2B-6DB9-C148-A701-1989EA18B8B3}"/>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7725171" y="243341"/>
            <a:ext cx="1112206" cy="432882"/>
          </a:xfrm>
          <a:prstGeom prst="rect">
            <a:avLst/>
          </a:prstGeom>
        </p:spPr>
      </p:pic>
      <p:sp>
        <p:nvSpPr>
          <p:cNvPr id="12" name="Datumsplatzhalter 2">
            <a:extLst>
              <a:ext uri="{FF2B5EF4-FFF2-40B4-BE49-F238E27FC236}">
                <a16:creationId xmlns:a16="http://schemas.microsoft.com/office/drawing/2014/main" id="{B712A800-CEDA-CB46-B6E4-673CE687A94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3CFBF289-366F-EB4B-B832-1DC58DF6B49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77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41</a:t>
            </a:fld>
            <a:endParaRPr lang="de-DE" dirty="0"/>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Java</a:t>
            </a:r>
          </a:p>
          <a:p>
            <a:pPr>
              <a:buFont typeface="Wingdings" pitchFamily="2" charset="2"/>
              <a:buChar char="§"/>
            </a:pP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JavaScript</a:t>
            </a:r>
          </a:p>
          <a:p>
            <a:pPr>
              <a:buFont typeface="Wingdings" pitchFamily="2" charset="2"/>
              <a:buChar char="§"/>
            </a:pPr>
            <a:r>
              <a:rPr lang="en-GB" sz="1400" b="1" i="1" dirty="0">
                <a:latin typeface="Arial" panose="020B0604020202020204" pitchFamily="34" charset="0"/>
                <a:cs typeface="Arial" panose="020B0604020202020204" pitchFamily="34" charset="0"/>
              </a:rPr>
              <a:t>TypeScript</a:t>
            </a:r>
          </a:p>
          <a:p>
            <a:pPr>
              <a:buFont typeface="Wingdings" pitchFamily="2" charset="2"/>
              <a:buChar char="§"/>
            </a:pPr>
            <a:r>
              <a:rPr lang="en-GB" sz="1400" b="1" i="1" dirty="0">
                <a:latin typeface="Arial" panose="020B0604020202020204" pitchFamily="34" charset="0"/>
                <a:cs typeface="Arial" panose="020B0604020202020204" pitchFamily="34" charset="0"/>
              </a:rPr>
              <a:t>Angular</a:t>
            </a:r>
          </a:p>
          <a:p>
            <a:pPr>
              <a:buFont typeface="Wingdings" pitchFamily="2" charset="2"/>
              <a:buChar char="§"/>
            </a:pPr>
            <a:r>
              <a:rPr lang="en-GB" sz="1400" b="1" i="1" dirty="0">
                <a:latin typeface="Arial" panose="020B0604020202020204" pitchFamily="34" charset="0"/>
                <a:cs typeface="Arial" panose="020B0604020202020204" pitchFamily="34" charset="0"/>
              </a:rPr>
              <a:t>MongoDB</a:t>
            </a:r>
          </a:p>
          <a:p>
            <a:pPr>
              <a:buFont typeface="Wingdings" pitchFamily="2" charset="2"/>
              <a:buChar char="§"/>
            </a:pPr>
            <a:r>
              <a:rPr lang="en-GB" sz="14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6860949" y="693744"/>
            <a:ext cx="875178" cy="875178"/>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6880890" y="2008191"/>
            <a:ext cx="675943" cy="675943"/>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258" y="739956"/>
            <a:ext cx="875178" cy="875178"/>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5722" y="1389887"/>
            <a:ext cx="691345" cy="1310516"/>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2580" y="3123406"/>
            <a:ext cx="675942" cy="675942"/>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4318816" y="3300961"/>
            <a:ext cx="1039880" cy="745247"/>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3238709" y="2235371"/>
            <a:ext cx="1399688" cy="377274"/>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4838756" y="-118222"/>
            <a:ext cx="1665277" cy="1665277"/>
          </a:xfrm>
          <a:prstGeom prst="rect">
            <a:avLst/>
          </a:prstGeom>
        </p:spPr>
      </p:pic>
      <p:sp>
        <p:nvSpPr>
          <p:cNvPr id="18" name="Rectangle 17">
            <a:extLst>
              <a:ext uri="{FF2B5EF4-FFF2-40B4-BE49-F238E27FC236}">
                <a16:creationId xmlns:a16="http://schemas.microsoft.com/office/drawing/2014/main" id="{D343A452-D6EF-624D-A32D-DD62316F1D26}"/>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9" name="Datumsplatzhalter 2">
            <a:extLst>
              <a:ext uri="{FF2B5EF4-FFF2-40B4-BE49-F238E27FC236}">
                <a16:creationId xmlns:a16="http://schemas.microsoft.com/office/drawing/2014/main" id="{7F5FB7A9-7038-0E41-99A9-71C1182D5CB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453E2D21-0C12-CB4E-A22B-1810E6F6C7CD}"/>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4606" y="4785826"/>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42</a:t>
            </a:fld>
            <a:endParaRPr lang="de-DE" dirty="0"/>
          </a:p>
        </p:txBody>
      </p:sp>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The Wolf /Canis Lupus/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Represents strength, loyalty, family ties, caring and expresses freedom and fortitude.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 Japanese word for wolf, "</a:t>
            </a:r>
            <a:r>
              <a:rPr lang="en-GB" sz="1400" dirty="0" err="1">
                <a:latin typeface="Arial" panose="020B0604020202020204" pitchFamily="34" charset="0"/>
                <a:cs typeface="Arial" panose="020B0604020202020204" pitchFamily="34" charset="0"/>
              </a:rPr>
              <a:t>Ookami</a:t>
            </a:r>
            <a:r>
              <a:rPr lang="en-GB" sz="14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3"/>
          <a:stretch>
            <a:fillRect/>
          </a:stretch>
        </p:blipFill>
        <p:spPr>
          <a:xfrm>
            <a:off x="1178167" y="994896"/>
            <a:ext cx="3382290" cy="2979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Rectangle 11">
            <a:extLst>
              <a:ext uri="{FF2B5EF4-FFF2-40B4-BE49-F238E27FC236}">
                <a16:creationId xmlns:a16="http://schemas.microsoft.com/office/drawing/2014/main" id="{7F9BF002-E277-D348-B31B-0451062ECD7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9B02071A-BEC7-6649-84C2-EECD4C3A8559}"/>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433DF30A-C189-DD49-8ED7-A9A03B28F386}"/>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5" name="Fußzeilenplatzhalter 3">
            <a:extLst>
              <a:ext uri="{FF2B5EF4-FFF2-40B4-BE49-F238E27FC236}">
                <a16:creationId xmlns:a16="http://schemas.microsoft.com/office/drawing/2014/main" id="{AFD63C77-0ADE-CD49-8FEB-CFE8D023AEC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00857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08</a:t>
            </a:r>
          </a:p>
        </p:txBody>
      </p:sp>
    </p:spTree>
    <p:extLst>
      <p:ext uri="{BB962C8B-B14F-4D97-AF65-F5344CB8AC3E}">
        <p14:creationId xmlns:p14="http://schemas.microsoft.com/office/powerpoint/2010/main" val="102263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78368"/>
            <a:ext cx="8531702" cy="161995"/>
          </a:xfrm>
        </p:spPr>
        <p:txBody>
          <a:bodyPr/>
          <a:lstStyle/>
          <a:p>
            <a:r>
              <a:rPr lang="en-GB" dirty="0">
                <a:latin typeface="Arial" panose="020B0604020202020204" pitchFamily="34" charset="0"/>
                <a:cs typeface="Arial" panose="020B0604020202020204" pitchFamily="34" charset="0"/>
              </a:rPr>
              <a:t>What are we going to do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DEMO TODO</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44</a:t>
            </a:fld>
            <a:endParaRPr lang="de-DE" dirty="0"/>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Write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Atlassian’s validator to add tests to the back-end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Demonstrate how the tests fail if we breach our API contract</a:t>
            </a:r>
          </a:p>
        </p:txBody>
      </p:sp>
      <p:sp>
        <p:nvSpPr>
          <p:cNvPr id="13" name="Rectangle 12">
            <a:extLst>
              <a:ext uri="{FF2B5EF4-FFF2-40B4-BE49-F238E27FC236}">
                <a16:creationId xmlns:a16="http://schemas.microsoft.com/office/drawing/2014/main" id="{61746409-3577-F048-98A9-3141572D3A17}"/>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8D28CED0-6562-CD45-BE6C-9D5555E64934}"/>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E7AF6B99-52E0-824C-BFA7-26BB12817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AD9DFB9B-A150-724F-A05B-0D0BE588B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EAD9EE96-0199-C149-BFAE-7D1227219B7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E44C48CB-99F6-1F4F-B4BA-34991FC73F3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479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 calcmode="lin" valueType="num">
                                      <p:cBhvr additive="base">
                                        <p:cTn id="25"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45</a:t>
            </a:fld>
            <a:endParaRPr lang="de-DE" dirty="0"/>
          </a:p>
        </p:txBody>
      </p:sp>
      <p:sp>
        <p:nvSpPr>
          <p:cNvPr id="10" name="TextBox 9">
            <a:extLst>
              <a:ext uri="{FF2B5EF4-FFF2-40B4-BE49-F238E27FC236}">
                <a16:creationId xmlns:a16="http://schemas.microsoft.com/office/drawing/2014/main" id="{25F8892C-A70D-B445-B7DE-27A9E54AAB97}"/>
              </a:ext>
            </a:extLst>
          </p:cNvPr>
          <p:cNvSpPr txBox="1"/>
          <p:nvPr/>
        </p:nvSpPr>
        <p:spPr>
          <a:xfrm rot="19814568">
            <a:off x="3226703" y="2144711"/>
            <a:ext cx="2690594" cy="854080"/>
          </a:xfrm>
          <a:prstGeom prst="rect">
            <a:avLst/>
          </a:prstGeom>
          <a:noFill/>
        </p:spPr>
        <p:txBody>
          <a:bodyPr wrap="square" rtlCol="0">
            <a:spAutoFit/>
          </a:bodyPr>
          <a:lstStyle/>
          <a:p>
            <a:pPr algn="ctr"/>
            <a:r>
              <a:rPr lang="en-GB" sz="4950" b="1" dirty="0"/>
              <a:t>{DEMO}</a:t>
            </a:r>
          </a:p>
        </p:txBody>
      </p:sp>
      <p:sp>
        <p:nvSpPr>
          <p:cNvPr id="13" name="Rectangle 12">
            <a:extLst>
              <a:ext uri="{FF2B5EF4-FFF2-40B4-BE49-F238E27FC236}">
                <a16:creationId xmlns:a16="http://schemas.microsoft.com/office/drawing/2014/main" id="{DC4DD2BE-4B43-474F-98A4-BF40C16B195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Textplatzhalter 1">
            <a:extLst>
              <a:ext uri="{FF2B5EF4-FFF2-40B4-BE49-F238E27FC236}">
                <a16:creationId xmlns:a16="http://schemas.microsoft.com/office/drawing/2014/main" id="{999308B4-0823-E546-9DE9-79453A3FE946}"/>
              </a:ext>
            </a:extLst>
          </p:cNvPr>
          <p:cNvSpPr>
            <a:spLocks noGrp="1"/>
          </p:cNvSpPr>
          <p:nvPr>
            <p:ph type="body" sz="quarter" idx="13"/>
          </p:nvPr>
        </p:nvSpPr>
        <p:spPr>
          <a:xfrm>
            <a:off x="305675" y="4778368"/>
            <a:ext cx="8531702" cy="161995"/>
          </a:xfrm>
        </p:spPr>
        <p:txBody>
          <a:bodyPr/>
          <a:lstStyle/>
          <a:p>
            <a:r>
              <a:rPr lang="en-GB" dirty="0">
                <a:latin typeface="Arial" panose="020B0604020202020204" pitchFamily="34" charset="0"/>
                <a:cs typeface="Arial" panose="020B0604020202020204" pitchFamily="34" charset="0"/>
              </a:rPr>
              <a:t>Demo</a:t>
            </a:r>
          </a:p>
        </p:txBody>
      </p:sp>
      <p:sp>
        <p:nvSpPr>
          <p:cNvPr id="18" name="Datumsplatzhalter 2">
            <a:extLst>
              <a:ext uri="{FF2B5EF4-FFF2-40B4-BE49-F238E27FC236}">
                <a16:creationId xmlns:a16="http://schemas.microsoft.com/office/drawing/2014/main" id="{595D8813-75B8-F44D-8D32-73EF87F6462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B392EAC6-298A-6D4A-9383-96FAF2B4316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631925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RECAP</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09</a:t>
            </a:r>
          </a:p>
        </p:txBody>
      </p:sp>
    </p:spTree>
    <p:extLst>
      <p:ext uri="{BB962C8B-B14F-4D97-AF65-F5344CB8AC3E}">
        <p14:creationId xmlns:p14="http://schemas.microsoft.com/office/powerpoint/2010/main" val="4218858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1081"/>
            <a:ext cx="8531702" cy="161995"/>
          </a:xfrm>
        </p:spPr>
        <p:txBody>
          <a:bodyPr/>
          <a:lstStyle/>
          <a:p>
            <a:r>
              <a:rPr lang="en-GB" dirty="0">
                <a:latin typeface="Arial" panose="020B0604020202020204" pitchFamily="34" charset="0"/>
                <a:cs typeface="Arial" panose="020B0604020202020204" pitchFamily="34" charset="0"/>
              </a:rPr>
              <a:t>What we did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RECAP</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47</a:t>
            </a:fld>
            <a:endParaRPr lang="de-DE" dirty="0"/>
          </a:p>
        </p:txBody>
      </p:sp>
      <p:sp>
        <p:nvSpPr>
          <p:cNvPr id="7" name="Textplatzhalter 8">
            <a:extLst>
              <a:ext uri="{FF2B5EF4-FFF2-40B4-BE49-F238E27FC236}">
                <a16:creationId xmlns:a16="http://schemas.microsoft.com/office/drawing/2014/main" id="{39ABEAB0-B5BF-7546-81C6-F283B936FAA9}"/>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Wrote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lvl="1">
              <a:buFont typeface="Wingdings" pitchFamily="2" charset="2"/>
              <a:buChar char="§"/>
            </a:pPr>
            <a:r>
              <a:rPr lang="en-GB" sz="1400" dirty="0">
                <a:latin typeface="Arial" panose="020B0604020202020204" pitchFamily="34" charset="0"/>
                <a:cs typeface="Arial" panose="020B0604020202020204" pitchFamily="34" charset="0"/>
              </a:rPr>
              <a:t>Easy, both human and machine readable.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Atlassian’s validator to add tests to the back-end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Used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Demonstrated how the tests fail if we breach our API contract</a:t>
            </a:r>
          </a:p>
          <a:p>
            <a:pPr lvl="1">
              <a:buFont typeface="Wingdings" pitchFamily="2" charset="2"/>
              <a:buChar char="§"/>
            </a:pPr>
            <a:r>
              <a:rPr lang="en-GB" sz="1400" dirty="0">
                <a:latin typeface="Arial" panose="020B0604020202020204" pitchFamily="34" charset="0"/>
                <a:cs typeface="Arial" panose="020B0604020202020204" pitchFamily="34" charset="0"/>
              </a:rPr>
              <a:t>Enforces the contract, making communication and development easier.</a:t>
            </a:r>
          </a:p>
        </p:txBody>
      </p:sp>
      <p:sp>
        <p:nvSpPr>
          <p:cNvPr id="13" name="Rectangle 12">
            <a:extLst>
              <a:ext uri="{FF2B5EF4-FFF2-40B4-BE49-F238E27FC236}">
                <a16:creationId xmlns:a16="http://schemas.microsoft.com/office/drawing/2014/main" id="{7F9D083A-5D25-3B42-8E66-A1866E8E96E6}"/>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97E5FD49-0A49-7E4B-BD42-01F7C5D914C1}"/>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4C325FF8-FEF8-8541-A425-4CE2753E9D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A1AB5C3-A5D2-E441-9412-C92F28B807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DBB968AF-60C2-9448-8E53-2415784D104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E21D8A24-4551-E344-9A0C-C6AE718A588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13459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 calcmode="lin" valueType="num">
                                      <p:cBhvr additive="base">
                                        <p:cTn id="4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7">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anim calcmode="lin" valueType="num">
                                      <p:cBhvr additive="base">
                                        <p:cTn id="51"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 calcmode="lin" valueType="num">
                                      <p:cBhvr additive="base">
                                        <p:cTn id="5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7">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 calcmode="lin" valueType="num">
                                      <p:cBhvr additive="base">
                                        <p:cTn id="61" dur="300" fill="hold"/>
                                        <p:tgtEl>
                                          <p:spTgt spid="7">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48</a:t>
            </a:fld>
            <a:endParaRPr lang="de-DE" dirty="0"/>
          </a:p>
        </p:txBody>
      </p:sp>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I would like to leave you with some the lyrics from the song “</a:t>
            </a:r>
            <a:r>
              <a:rPr lang="en-GB" sz="1400" b="1" i="1" dirty="0">
                <a:latin typeface="Arial" panose="020B0604020202020204" pitchFamily="34" charset="0"/>
                <a:cs typeface="Arial" panose="020B0604020202020204" pitchFamily="34" charset="0"/>
              </a:rPr>
              <a:t>Everything Counts</a:t>
            </a:r>
            <a:r>
              <a:rPr lang="en-GB" sz="1400" dirty="0">
                <a:latin typeface="Arial" panose="020B0604020202020204" pitchFamily="34" charset="0"/>
                <a:cs typeface="Arial" panose="020B0604020202020204" pitchFamily="34" charset="0"/>
              </a:rPr>
              <a:t>“ by </a:t>
            </a:r>
            <a:r>
              <a:rPr lang="en-GB" sz="1400" b="1" i="1" dirty="0">
                <a:latin typeface="Arial" panose="020B0604020202020204" pitchFamily="34" charset="0"/>
                <a:cs typeface="Arial" panose="020B0604020202020204" pitchFamily="34" charset="0"/>
              </a:rPr>
              <a:t>Depeche Mode</a:t>
            </a: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"The handshake seals the </a:t>
            </a:r>
            <a:r>
              <a:rPr lang="en-GB" sz="1400" b="1" i="1" dirty="0">
                <a:latin typeface="Arial" panose="020B0604020202020204" pitchFamily="34" charset="0"/>
                <a:cs typeface="Arial" panose="020B0604020202020204" pitchFamily="34" charset="0"/>
              </a:rPr>
              <a:t>contract</a:t>
            </a:r>
          </a:p>
          <a:p>
            <a:pPr marL="0" indent="0" algn="ctr">
              <a:buNone/>
            </a:pPr>
            <a:r>
              <a:rPr lang="en-GB" sz="1400" dirty="0">
                <a:latin typeface="Arial" panose="020B0604020202020204" pitchFamily="34" charset="0"/>
                <a:cs typeface="Arial" panose="020B0604020202020204" pitchFamily="34" charset="0"/>
              </a:rPr>
              <a:t>From the </a:t>
            </a:r>
            <a:r>
              <a:rPr lang="en-GB" sz="1400" b="1" i="1" dirty="0">
                <a:latin typeface="Arial" panose="020B0604020202020204" pitchFamily="34" charset="0"/>
                <a:cs typeface="Arial" panose="020B0604020202020204" pitchFamily="34" charset="0"/>
              </a:rPr>
              <a:t>contract</a:t>
            </a:r>
            <a:r>
              <a:rPr lang="en-GB" sz="1400" dirty="0">
                <a:latin typeface="Arial" panose="020B0604020202020204" pitchFamily="34" charset="0"/>
                <a:cs typeface="Arial" panose="020B0604020202020204" pitchFamily="34" charset="0"/>
              </a:rPr>
              <a:t> there’s no turning back</a:t>
            </a:r>
          </a:p>
          <a:p>
            <a:pPr marL="0" indent="0" algn="ctr">
              <a:buNone/>
            </a:pPr>
            <a:r>
              <a:rPr lang="en-GB" sz="1400" dirty="0">
                <a:latin typeface="Arial" panose="020B0604020202020204" pitchFamily="34" charset="0"/>
                <a:cs typeface="Arial" panose="020B0604020202020204" pitchFamily="34" charset="0"/>
              </a:rPr>
              <a:t>...</a:t>
            </a:r>
          </a:p>
          <a:p>
            <a:pPr marL="0" indent="0" algn="ctr">
              <a:buNone/>
            </a:pPr>
            <a:r>
              <a:rPr lang="en-GB" sz="1400" dirty="0">
                <a:latin typeface="Arial" panose="020B0604020202020204" pitchFamily="34" charset="0"/>
                <a:cs typeface="Arial" panose="020B0604020202020204" pitchFamily="34" charset="0"/>
              </a:rPr>
              <a:t>The holiday was fun-packed</a:t>
            </a:r>
          </a:p>
          <a:p>
            <a:pPr marL="0" indent="0" algn="ctr">
              <a:buNone/>
            </a:pPr>
            <a:r>
              <a:rPr lang="en-GB" sz="1400" b="1" i="1" dirty="0">
                <a:latin typeface="Arial" panose="020B0604020202020204" pitchFamily="34" charset="0"/>
                <a:cs typeface="Arial" panose="020B0604020202020204" pitchFamily="34" charset="0"/>
              </a:rPr>
              <a:t>The contract, still intact</a:t>
            </a: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rPr>
              <a:t>References:</a:t>
            </a:r>
          </a:p>
          <a:p>
            <a:pPr marL="0" indent="0">
              <a:spcBef>
                <a:spcPts val="0"/>
              </a:spcBef>
              <a:buNone/>
            </a:pPr>
            <a:r>
              <a:rPr lang="en-GB" sz="1400" dirty="0">
                <a:latin typeface="Arial" panose="020B0604020202020204" pitchFamily="34" charset="0"/>
                <a:cs typeface="Arial" panose="020B0604020202020204" pitchFamily="34" charset="0"/>
                <a:hlinkClick r:id="rId3"/>
              </a:rPr>
              <a:t>https://www.depechemode.de/lyrics/everything-counts-2/</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4"/>
              </a:rPr>
              <a:t>https://www.youtube.com/watch?v=1t-gK-9EIq4</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5"/>
              </a:rPr>
              <a:t>https://en.wikipedia.org/wiki/Everything_Counts</a:t>
            </a:r>
            <a:endParaRPr lang="en-GB"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6"/>
          <a:stretch>
            <a:fillRect/>
          </a:stretch>
        </p:blipFill>
        <p:spPr>
          <a:xfrm>
            <a:off x="807365" y="1847361"/>
            <a:ext cx="1556438" cy="6704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7"/>
          <a:stretch>
            <a:fillRect/>
          </a:stretch>
        </p:blipFill>
        <p:spPr>
          <a:xfrm>
            <a:off x="5915927" y="3575168"/>
            <a:ext cx="1738638" cy="1229038"/>
          </a:xfrm>
          <a:prstGeom prst="rect">
            <a:avLst/>
          </a:prstGeom>
        </p:spPr>
      </p:pic>
      <p:sp>
        <p:nvSpPr>
          <p:cNvPr id="16" name="Rectangle 15">
            <a:extLst>
              <a:ext uri="{FF2B5EF4-FFF2-40B4-BE49-F238E27FC236}">
                <a16:creationId xmlns:a16="http://schemas.microsoft.com/office/drawing/2014/main" id="{ADC1DDDE-97B3-8543-8D24-A248B4B1010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7" name="Picture 16">
            <a:extLst>
              <a:ext uri="{FF2B5EF4-FFF2-40B4-BE49-F238E27FC236}">
                <a16:creationId xmlns:a16="http://schemas.microsoft.com/office/drawing/2014/main" id="{422E9AF4-ED2E-154E-A790-EB9A623A3366}"/>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8" name="Graphic 17" descr="Checkbox Crossed with solid fill">
            <a:extLst>
              <a:ext uri="{FF2B5EF4-FFF2-40B4-BE49-F238E27FC236}">
                <a16:creationId xmlns:a16="http://schemas.microsoft.com/office/drawing/2014/main" id="{030ACDA6-35CC-3942-8B03-37A393FC51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0015" y="355972"/>
            <a:ext cx="373073" cy="373073"/>
          </a:xfrm>
          <a:prstGeom prst="rect">
            <a:avLst/>
          </a:prstGeom>
        </p:spPr>
      </p:pic>
      <p:pic>
        <p:nvPicPr>
          <p:cNvPr id="19" name="Graphic 18" descr="Checkbox Ticked with solid fill">
            <a:extLst>
              <a:ext uri="{FF2B5EF4-FFF2-40B4-BE49-F238E27FC236}">
                <a16:creationId xmlns:a16="http://schemas.microsoft.com/office/drawing/2014/main" id="{6AC2348F-0C6F-7F4B-B9FE-FF0B8100F6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0016" y="107100"/>
            <a:ext cx="373073" cy="373073"/>
          </a:xfrm>
          <a:prstGeom prst="rect">
            <a:avLst/>
          </a:prstGeom>
        </p:spPr>
      </p:pic>
      <p:sp>
        <p:nvSpPr>
          <p:cNvPr id="20" name="Datumsplatzhalter 2">
            <a:extLst>
              <a:ext uri="{FF2B5EF4-FFF2-40B4-BE49-F238E27FC236}">
                <a16:creationId xmlns:a16="http://schemas.microsoft.com/office/drawing/2014/main" id="{5FBEF8CE-58BB-8846-9862-B751C7CA4362}"/>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CF9BD7EB-6A2A-F243-AC31-468EF929BF5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198792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10</a:t>
            </a:r>
          </a:p>
        </p:txBody>
      </p:sp>
    </p:spTree>
    <p:extLst>
      <p:ext uri="{BB962C8B-B14F-4D97-AF65-F5344CB8AC3E}">
        <p14:creationId xmlns:p14="http://schemas.microsoft.com/office/powerpoint/2010/main" val="1801641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7D1CDAF7-DBE9-48DF-9ED4-02B3D2BDEC81}"/>
              </a:ext>
            </a:extLst>
          </p:cNvPr>
          <p:cNvSpPr>
            <a:spLocks noGrp="1"/>
          </p:cNvSpPr>
          <p:nvPr>
            <p:ph type="body" sz="quarter" idx="13"/>
          </p:nvPr>
        </p:nvSpPr>
        <p:spPr>
          <a:xfrm>
            <a:off x="691503" y="4780246"/>
            <a:ext cx="3427599" cy="151357"/>
          </a:xfrm>
        </p:spPr>
        <p:txBody>
          <a:bodyPr>
            <a:normAutofit/>
          </a:bodyPr>
          <a:lstStyle/>
          <a:p>
            <a:r>
              <a:rPr lang="de-DE" sz="726" dirty="0"/>
              <a:t>API-first! </a:t>
            </a:r>
            <a:r>
              <a:rPr lang="de-DE" sz="726" dirty="0" err="1"/>
              <a:t>Contract</a:t>
            </a:r>
            <a:r>
              <a:rPr lang="de-DE" sz="726" dirty="0"/>
              <a:t>-first! </a:t>
            </a:r>
            <a:r>
              <a:rPr lang="de-DE" sz="726" dirty="0" err="1"/>
              <a:t>Make</a:t>
            </a:r>
            <a:r>
              <a:rPr lang="de-DE" sz="726" dirty="0"/>
              <a:t> API </a:t>
            </a:r>
            <a:r>
              <a:rPr lang="de-DE" sz="726" dirty="0" err="1"/>
              <a:t>development</a:t>
            </a:r>
            <a:r>
              <a:rPr lang="de-DE" sz="726" dirty="0"/>
              <a:t> </a:t>
            </a:r>
            <a:r>
              <a:rPr lang="de-DE" sz="726" dirty="0" err="1"/>
              <a:t>great</a:t>
            </a:r>
            <a:r>
              <a:rPr lang="de-DE" sz="726" dirty="0"/>
              <a:t> </a:t>
            </a:r>
            <a:r>
              <a:rPr lang="de-DE" sz="726" dirty="0" err="1"/>
              <a:t>again</a:t>
            </a:r>
            <a:r>
              <a:rPr lang="de-DE" sz="726" dirty="0"/>
              <a:t>!</a:t>
            </a: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17" name="Datumsplatzhalter 2">
            <a:extLst>
              <a:ext uri="{FF2B5EF4-FFF2-40B4-BE49-F238E27FC236}">
                <a16:creationId xmlns:a16="http://schemas.microsoft.com/office/drawing/2014/main" id="{E562DC1D-5B8F-EB41-A677-911900FFE24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467AB086-51D6-734E-8D97-334E8CEBF5F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pPr algn="ctr"/>
            <a:fld id="{8CFDFCC3-8B40-4EE5-B231-005F2F1C6A68}" type="slidenum">
              <a:rPr lang="de-DE" smtClean="0"/>
              <a:pPr algn="ctr"/>
              <a:t>5</a:t>
            </a:fld>
            <a:endParaRPr lang="de-DE" dirty="0"/>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4493810" y="287237"/>
            <a:ext cx="2048965" cy="2866342"/>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1785918" y="2273836"/>
            <a:ext cx="1841540" cy="1841540"/>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2525060" y="961043"/>
            <a:ext cx="2347702" cy="1477328"/>
          </a:xfrm>
          <a:prstGeom prst="rect">
            <a:avLst/>
          </a:prstGeom>
          <a:noFill/>
        </p:spPr>
        <p:txBody>
          <a:bodyPr wrap="square" rtlCol="0">
            <a:spAutoFit/>
          </a:bodyPr>
          <a:lstStyle/>
          <a:p>
            <a:r>
              <a:rPr lang="en-GB" sz="4500" b="1" dirty="0">
                <a:latin typeface="Courier" pitchFamily="2" charset="0"/>
              </a:rPr>
              <a:t>I TURN IPA</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3403026" y="2284443"/>
            <a:ext cx="1288937" cy="128893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3317962" y="3416395"/>
            <a:ext cx="788276" cy="788276"/>
          </a:xfrm>
          <a:prstGeom prst="rect">
            <a:avLst/>
          </a:prstGeom>
        </p:spPr>
      </p:pic>
      <p:sp>
        <p:nvSpPr>
          <p:cNvPr id="7" name="TextBox 6">
            <a:extLst>
              <a:ext uri="{FF2B5EF4-FFF2-40B4-BE49-F238E27FC236}">
                <a16:creationId xmlns:a16="http://schemas.microsoft.com/office/drawing/2014/main" id="{E0540374-BF21-964D-AD4C-7F9A28973E53}"/>
              </a:ext>
            </a:extLst>
          </p:cNvPr>
          <p:cNvSpPr txBox="1"/>
          <p:nvPr/>
        </p:nvSpPr>
        <p:spPr bwMode="gray">
          <a:xfrm>
            <a:off x="8671701" y="737139"/>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9" name="Rectangle 8">
            <a:extLst>
              <a:ext uri="{FF2B5EF4-FFF2-40B4-BE49-F238E27FC236}">
                <a16:creationId xmlns:a16="http://schemas.microsoft.com/office/drawing/2014/main" id="{F037AE81-3EFC-9344-A481-20A4761CD002}"/>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3" name="TextBox 2">
            <a:extLst>
              <a:ext uri="{FF2B5EF4-FFF2-40B4-BE49-F238E27FC236}">
                <a16:creationId xmlns:a16="http://schemas.microsoft.com/office/drawing/2014/main" id="{C8E5BBEA-7287-9746-83DB-507017E4646F}"/>
              </a:ext>
            </a:extLst>
          </p:cNvPr>
          <p:cNvSpPr txBox="1"/>
          <p:nvPr/>
        </p:nvSpPr>
        <p:spPr bwMode="gray">
          <a:xfrm>
            <a:off x="2752170" y="489849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4" name="TextBox 3">
            <a:extLst>
              <a:ext uri="{FF2B5EF4-FFF2-40B4-BE49-F238E27FC236}">
                <a16:creationId xmlns:a16="http://schemas.microsoft.com/office/drawing/2014/main" id="{E976DC89-340B-B14E-8880-7B3BA9654C23}"/>
              </a:ext>
            </a:extLst>
          </p:cNvPr>
          <p:cNvSpPr txBox="1"/>
          <p:nvPr/>
        </p:nvSpPr>
        <p:spPr bwMode="gray">
          <a:xfrm>
            <a:off x="3197480" y="483614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TextBox 18">
            <a:extLst>
              <a:ext uri="{FF2B5EF4-FFF2-40B4-BE49-F238E27FC236}">
                <a16:creationId xmlns:a16="http://schemas.microsoft.com/office/drawing/2014/main" id="{40C7C111-B715-FB45-B387-ED3174E8BC95}"/>
              </a:ext>
            </a:extLst>
          </p:cNvPr>
          <p:cNvSpPr txBox="1"/>
          <p:nvPr/>
        </p:nvSpPr>
        <p:spPr>
          <a:xfrm>
            <a:off x="4580887" y="3030494"/>
            <a:ext cx="2347702" cy="1477328"/>
          </a:xfrm>
          <a:prstGeom prst="rect">
            <a:avLst/>
          </a:prstGeom>
          <a:noFill/>
        </p:spPr>
        <p:txBody>
          <a:bodyPr wrap="square" rtlCol="0">
            <a:spAutoFit/>
          </a:bodyPr>
          <a:lstStyle/>
          <a:p>
            <a:r>
              <a:rPr lang="en-GB" sz="4500" b="1" dirty="0">
                <a:latin typeface="Courier" pitchFamily="2" charset="0"/>
              </a:rPr>
              <a:t>INTO {API}</a:t>
            </a:r>
          </a:p>
        </p:txBody>
      </p:sp>
    </p:spTree>
    <p:extLst>
      <p:ext uri="{BB962C8B-B14F-4D97-AF65-F5344CB8AC3E}">
        <p14:creationId xmlns:p14="http://schemas.microsoft.com/office/powerpoint/2010/main" val="36929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3487" y="4784832"/>
            <a:ext cx="8531702" cy="161995"/>
          </a:xfrm>
        </p:spPr>
        <p:txBody>
          <a:bodyPr/>
          <a:lstStyle/>
          <a:p>
            <a:r>
              <a:rPr lang="en-GB" dirty="0">
                <a:latin typeface="Arial" panose="020B0604020202020204" pitchFamily="34" charset="0"/>
                <a:cs typeface="Arial" panose="020B0604020202020204" pitchFamily="34" charset="0"/>
              </a:rPr>
              <a:t>References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50</a:t>
            </a:fld>
            <a:endParaRPr lang="de-DE" dirty="0"/>
          </a:p>
        </p:txBody>
      </p:sp>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07123" y="1078236"/>
            <a:ext cx="8711224" cy="3687116"/>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https://swagger.io/</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https://swagger.io/specification/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https://swagger.io/docs/specification/about/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https://openapi-generator.tech/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https://docs.pact.io/faq/convinceme/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https://link.springer.com/chapter/10.1007/978-3-540-71289-3_2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https://xkcd.com/1172/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https://openclipart.org/detail/193532/contract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https://apievangelist.com/2019/07/15/what-is-an-api-contract/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https://www.depechemode.de/lyrics/everything-counts-2/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https://www.youtube.com/watch?v=1t-gK-9EIq4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https://en.wikipedia.org/wiki/Everything_Counts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https://www.npmjs.com/package/express-openapi-validate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https://www.npmjs.com/package/express-openapi-validator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https://de.wikipedia.org/wiki/Datei:Java-Logo.svg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https://commons.wikimedia.org/wiki/File:JavaScript-logo.png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https://spring.io/trademarks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https://angular.io/presskit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https://twitter.com/SmartBear/status/914901646848679937</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https://openclipart.org/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http://clipart-library.com/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https://en.wikipedia.org/wiki/Schwarz_Gruppe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https://www.bbc.com/</a:t>
            </a: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https://en.wikipedia.org/wiki/BBC</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3"/>
              </a:rPr>
              <a:t>https://www.twilio.com/company/brand</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4"/>
              </a:rPr>
              <a:t>http://clipart-library.com/clipart/377169.htm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5"/>
              </a:rPr>
              <a:t>https://www.docker.com/company/newsroom/media-resources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6"/>
              </a:rPr>
              <a:t>https://www.mongodb.com/brand-resources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7"/>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8"/>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9"/>
              </a:rPr>
              <a:t>https://openclipart.org/detail/237988/file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0"/>
              </a:rPr>
              <a:t>https://openclipart.org/detail/188833/document-pictogram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1"/>
              </a:rPr>
              <a:t>https://openclipart.org/detail/320714/man-in-business-suit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2"/>
              </a:rPr>
              <a:t>https://pixabay.com/illustrations/group-discussion-human-personal-1962592/</a:t>
            </a:r>
            <a:endParaRPr lang="en-GB" sz="8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B9832F5-85FF-CC45-84B9-D69E0B71624F}"/>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54"/>
          <a:stretch>
            <a:fillRect/>
          </a:stretch>
        </p:blipFill>
        <p:spPr>
          <a:xfrm>
            <a:off x="8136273" y="148449"/>
            <a:ext cx="542389" cy="732958"/>
          </a:xfrm>
          <a:prstGeom prst="rect">
            <a:avLst/>
          </a:prstGeom>
        </p:spPr>
      </p:pic>
      <p:sp>
        <p:nvSpPr>
          <p:cNvPr id="13" name="Datumsplatzhalter 2">
            <a:extLst>
              <a:ext uri="{FF2B5EF4-FFF2-40B4-BE49-F238E27FC236}">
                <a16:creationId xmlns:a16="http://schemas.microsoft.com/office/drawing/2014/main" id="{91840BFF-C966-534B-8F94-3FBA42C7C70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DB6D9049-40D1-FB4E-933A-D200DE4D4E8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457694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51</a:t>
            </a:fld>
            <a:endParaRPr lang="de-DE" dirty="0"/>
          </a:p>
        </p:txBody>
      </p:sp>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07123" y="1125213"/>
            <a:ext cx="8711224" cy="3613605"/>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https://openapi-generator.tech/img/mono-logo.svg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http://clipart-library.com/clipart/lego-clipart-57.htm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https://openclipart.org/detail/237996/package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https://openclipart.org/detail/188650/search-ideogram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https://openclipart.org/detail/190964/design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https://openclipart.org/detail/250266/cruz</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https://openclipart.org/detail/194308/dev-minus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https://openclipart.org/detail/215760/simple-gear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https://openclipart.org/detail/305632/beer-and-barley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http://www.wolfmatters.org/wolf-facts.html</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https://www.treehugger.com/wolf-facts-5120321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https://onekindplanet.org/animal/wolf-grey/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https://www.factretriever.com/wolves-facts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https://facts.net/nature/animals/wolf-facts/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https://openclipart.org/detail/276597/brain-profile-line-art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https://openclipart.org/detail/124147/wolf-3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https://openclipart.org/detail/26795/siamese-cat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https://www.oreilly.com/library/view/head-first-design/0596007124/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https://en.wikipedia.org/wiki/API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https://www.mulesoft.com/resources/api/what-is-an-api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https://blog.axway.com/amplify-products/api-management/what-is-an-api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https://openclipart.org/detail/13273/server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https://openclipart.org/detail/318251/multiple-screens</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2"/>
              </a:rPr>
              <a:t>https://media-exp1.licdn.com/dms/image/C4D22AQG_QxsuoBiHuQ/feedshare-shrink_800/0/1636456936477?e=1639612800&amp;v=beta&amp;t=EKHU4qisLTVnkM94SnZBp8SJLXAcjmAG04SInP_2VqY</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3"/>
              </a:rPr>
              <a:t>https://twitter.com/tompahoward/status/1458618578500874242/photo/1</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4"/>
              </a:rPr>
              <a:t>https://stackoverflow.com/questions/63834848/how-to-document-graphql-with-swagger-openapi</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5"/>
              </a:rPr>
              <a:t>https://github.com/graphql/graphql-playground</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6"/>
              </a:rPr>
              <a:t>https://github.com/IBM/openapi-to-graphql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7"/>
              </a:rPr>
              <a:t>https://github.com/yarax/swagger-to-graphql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8"/>
              </a:rPr>
              <a:t>https://loopback.io/openapi-to-graphql.html</a:t>
            </a:r>
            <a:endParaRPr lang="en-GB" sz="80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FF948C2-56BC-3649-9FF1-80A64BAB29B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descr="Shape&#10;&#10;Description automatically generated with low confidence">
            <a:extLst>
              <a:ext uri="{FF2B5EF4-FFF2-40B4-BE49-F238E27FC236}">
                <a16:creationId xmlns:a16="http://schemas.microsoft.com/office/drawing/2014/main" id="{B75638DD-8517-A644-B429-E15D01BE369A}"/>
              </a:ext>
            </a:extLst>
          </p:cNvPr>
          <p:cNvPicPr>
            <a:picLocks noChangeAspect="1"/>
          </p:cNvPicPr>
          <p:nvPr/>
        </p:nvPicPr>
        <p:blipFill>
          <a:blip r:embed="rId49"/>
          <a:stretch>
            <a:fillRect/>
          </a:stretch>
        </p:blipFill>
        <p:spPr>
          <a:xfrm>
            <a:off x="8518178" y="718272"/>
            <a:ext cx="379337" cy="379337"/>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3D5192B-D058-8D41-A81F-08832D75CC4A}"/>
              </a:ext>
            </a:extLst>
          </p:cNvPr>
          <p:cNvPicPr>
            <a:picLocks noChangeAspect="1"/>
          </p:cNvPicPr>
          <p:nvPr/>
        </p:nvPicPr>
        <p:blipFill>
          <a:blip r:embed="rId50"/>
          <a:stretch>
            <a:fillRect/>
          </a:stretch>
        </p:blipFill>
        <p:spPr>
          <a:xfrm>
            <a:off x="8136273" y="148449"/>
            <a:ext cx="542389" cy="732958"/>
          </a:xfrm>
          <a:prstGeom prst="rect">
            <a:avLst/>
          </a:prstGeom>
        </p:spPr>
      </p:pic>
      <p:sp>
        <p:nvSpPr>
          <p:cNvPr id="16" name="Textplatzhalter 1">
            <a:extLst>
              <a:ext uri="{FF2B5EF4-FFF2-40B4-BE49-F238E27FC236}">
                <a16:creationId xmlns:a16="http://schemas.microsoft.com/office/drawing/2014/main" id="{FE84A6A2-761E-FC48-B241-0228D0638A4D}"/>
              </a:ext>
            </a:extLst>
          </p:cNvPr>
          <p:cNvSpPr txBox="1">
            <a:spLocks/>
          </p:cNvSpPr>
          <p:nvPr/>
        </p:nvSpPr>
        <p:spPr bwMode="gray">
          <a:xfrm>
            <a:off x="293487" y="4784832"/>
            <a:ext cx="8531702" cy="161995"/>
          </a:xfrm>
          <a:prstGeom prst="rect">
            <a:avLst/>
          </a:prstGeom>
        </p:spPr>
        <p:txBody>
          <a:bodyPr vert="horz" lIns="0" tIns="0" rIns="0" bIns="0" rtlCol="0" anchor="b">
            <a:no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1pPr>
            <a:lvl2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2pPr>
            <a:lvl3pPr marL="0" indent="0" algn="l" defTabSz="914377" rtl="0" eaLnBrk="1" latinLnBrk="0" hangingPunct="1">
              <a:lnSpc>
                <a:spcPct val="100000"/>
              </a:lnSpc>
              <a:spcBef>
                <a:spcPts val="0"/>
              </a:spcBef>
              <a:spcAft>
                <a:spcPts val="0"/>
              </a:spcAft>
              <a:buClr>
                <a:schemeClr val="accent1"/>
              </a:buClr>
              <a:buFont typeface="Wingdings" panose="05000000000000000000" pitchFamily="2" charset="2"/>
              <a:buNone/>
              <a:defRPr sz="900" b="0"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5pPr>
            <a:lvl6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9pPr>
          </a:lstStyle>
          <a:p>
            <a:r>
              <a:rPr lang="en-GB" sz="675">
                <a:latin typeface="Arial" panose="020B0604020202020204" pitchFamily="34" charset="0"/>
                <a:cs typeface="Arial" panose="020B0604020202020204" pitchFamily="34" charset="0"/>
              </a:rPr>
              <a:t>References</a:t>
            </a:r>
            <a:endParaRPr lang="en-GB" sz="675" dirty="0">
              <a:latin typeface="Arial" panose="020B0604020202020204" pitchFamily="34" charset="0"/>
              <a:cs typeface="Arial" panose="020B0604020202020204" pitchFamily="34" charset="0"/>
            </a:endParaRPr>
          </a:p>
        </p:txBody>
      </p:sp>
      <p:sp>
        <p:nvSpPr>
          <p:cNvPr id="17" name="Datumsplatzhalter 2">
            <a:extLst>
              <a:ext uri="{FF2B5EF4-FFF2-40B4-BE49-F238E27FC236}">
                <a16:creationId xmlns:a16="http://schemas.microsoft.com/office/drawing/2014/main" id="{A168AB27-66BA-8A46-AC64-91AC36C0C81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965CF10D-5B37-2A45-96F2-D39DF811B12E}"/>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02190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2093702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4561F97C-187A-4240-A220-C5230EC2D170}"/>
              </a:ext>
            </a:extLst>
          </p:cNvPr>
          <p:cNvSpPr>
            <a:spLocks noGrp="1"/>
          </p:cNvSpPr>
          <p:nvPr>
            <p:ph type="ctrTitle"/>
          </p:nvPr>
        </p:nvSpPr>
        <p:spPr>
          <a:xfrm>
            <a:off x="305676" y="1723627"/>
            <a:ext cx="2862218" cy="1696248"/>
          </a:xfrm>
        </p:spPr>
        <p:txBody>
          <a:bodyPr/>
          <a:lstStyle/>
          <a:p>
            <a:r>
              <a:rPr lang="de-DE" dirty="0"/>
              <a:t>I LOOK FORWARD TO YOUR QUESTIONS</a:t>
            </a:r>
          </a:p>
        </p:txBody>
      </p:sp>
      <p:sp>
        <p:nvSpPr>
          <p:cNvPr id="17" name="Textplatzhalter 16">
            <a:extLst>
              <a:ext uri="{FF2B5EF4-FFF2-40B4-BE49-F238E27FC236}">
                <a16:creationId xmlns:a16="http://schemas.microsoft.com/office/drawing/2014/main" id="{9AD3D2AD-0536-48EB-ADD8-A620C2F77E0F}"/>
              </a:ext>
            </a:extLst>
          </p:cNvPr>
          <p:cNvSpPr>
            <a:spLocks noGrp="1"/>
          </p:cNvSpPr>
          <p:nvPr>
            <p:ph type="body" sz="quarter" idx="4294967295"/>
          </p:nvPr>
        </p:nvSpPr>
        <p:spPr>
          <a:xfrm>
            <a:off x="5304029" y="775760"/>
            <a:ext cx="2375917" cy="1579974"/>
          </a:xfrm>
        </p:spPr>
        <p:txBody>
          <a:bodyPr>
            <a:noAutofit/>
          </a:bodyPr>
          <a:lstStyle/>
          <a:p>
            <a:pPr marL="0" indent="0">
              <a:spcBef>
                <a:spcPts val="0"/>
              </a:spcBef>
              <a:buNone/>
            </a:pPr>
            <a:r>
              <a:rPr lang="de-DE" sz="1200" b="1" dirty="0">
                <a:solidFill>
                  <a:schemeClr val="accent1"/>
                </a:solidFill>
              </a:rPr>
              <a:t>Atanas L. </a:t>
            </a:r>
            <a:r>
              <a:rPr lang="de-DE" sz="1200" b="1" dirty="0" err="1">
                <a:solidFill>
                  <a:schemeClr val="accent1"/>
                </a:solidFill>
              </a:rPr>
              <a:t>Kuzmanov</a:t>
            </a:r>
            <a:endParaRPr lang="de-DE" sz="1200" b="1" dirty="0">
              <a:solidFill>
                <a:schemeClr val="accent1"/>
              </a:solidFill>
            </a:endParaRPr>
          </a:p>
          <a:p>
            <a:pPr marL="0" indent="0">
              <a:spcBef>
                <a:spcPts val="0"/>
              </a:spcBef>
              <a:buNone/>
            </a:pPr>
            <a:r>
              <a:rPr lang="de-DE" sz="1200" i="1" dirty="0"/>
              <a:t>Senior Software Engineer</a:t>
            </a:r>
            <a:br>
              <a:rPr lang="de-DE" sz="1200" dirty="0"/>
            </a:br>
            <a:r>
              <a:rPr lang="de-DE" sz="1200" dirty="0"/>
              <a:t>IT Solution Development - Java </a:t>
            </a:r>
            <a:r>
              <a:rPr lang="de-DE" sz="1200" dirty="0" err="1"/>
              <a:t>Fullstack</a:t>
            </a:r>
            <a:r>
              <a:rPr lang="de-DE" sz="1200" dirty="0"/>
              <a:t> Development</a:t>
            </a:r>
          </a:p>
          <a:p>
            <a:pPr marL="0" indent="0">
              <a:spcBef>
                <a:spcPts val="0"/>
              </a:spcBef>
              <a:buNone/>
            </a:pPr>
            <a:r>
              <a:rPr lang="de-DE" sz="1200" dirty="0"/>
              <a:t>Schwarz IT </a:t>
            </a:r>
            <a:r>
              <a:rPr lang="de-DE" sz="1200" dirty="0" err="1"/>
              <a:t>Bulgaria</a:t>
            </a:r>
            <a:endParaRPr lang="de-DE" sz="1200" dirty="0"/>
          </a:p>
          <a:p>
            <a:pPr marL="0" indent="0">
              <a:spcBef>
                <a:spcPts val="0"/>
              </a:spcBef>
              <a:buNone/>
            </a:pPr>
            <a:r>
              <a:rPr lang="de-DE" sz="1200" dirty="0"/>
              <a:t>28 Todor </a:t>
            </a:r>
            <a:r>
              <a:rPr lang="de-DE" sz="1200" dirty="0" err="1"/>
              <a:t>Aleksandrov</a:t>
            </a:r>
            <a:r>
              <a:rPr lang="de-DE" sz="1200" dirty="0"/>
              <a:t> </a:t>
            </a:r>
            <a:r>
              <a:rPr lang="de-DE" sz="1200" dirty="0" err="1"/>
              <a:t>bul</a:t>
            </a:r>
            <a:r>
              <a:rPr lang="de-DE" sz="1200" dirty="0"/>
              <a:t>., 1303 Sofia</a:t>
            </a:r>
          </a:p>
          <a:p>
            <a:pPr marL="0" indent="0">
              <a:spcBef>
                <a:spcPts val="0"/>
              </a:spcBef>
              <a:buNone/>
            </a:pPr>
            <a:r>
              <a:rPr lang="de-DE" sz="1200" dirty="0">
                <a:hlinkClick r:id="rId3"/>
              </a:rPr>
              <a:t>https://bg.it.schwarz/</a:t>
            </a:r>
            <a:endParaRPr lang="de-DE" sz="1200" dirty="0"/>
          </a:p>
          <a:p>
            <a:pPr marL="0" indent="0">
              <a:spcBef>
                <a:spcPts val="0"/>
              </a:spcBef>
              <a:buNone/>
            </a:pPr>
            <a:r>
              <a:rPr lang="en-GB" sz="1200" dirty="0">
                <a:solidFill>
                  <a:srgbClr val="70267D"/>
                </a:solidFill>
                <a:hlinkClick r:id="rId4">
                  <a:extLst>
                    <a:ext uri="{A12FA001-AC4F-418D-AE19-62706E023703}">
                      <ahyp:hlinkClr xmlns:ahyp="http://schemas.microsoft.com/office/drawing/2018/hyperlinkcolor" val="tx"/>
                    </a:ext>
                  </a:extLst>
                </a:hlinkClick>
              </a:rPr>
              <a:t>https://bg.it.schwarz/career</a:t>
            </a:r>
            <a:endParaRPr lang="de-DE" sz="1200" dirty="0"/>
          </a:p>
        </p:txBody>
      </p:sp>
      <p:sp>
        <p:nvSpPr>
          <p:cNvPr id="18" name="Textplatzhalter 17">
            <a:extLst>
              <a:ext uri="{FF2B5EF4-FFF2-40B4-BE49-F238E27FC236}">
                <a16:creationId xmlns:a16="http://schemas.microsoft.com/office/drawing/2014/main" id="{6ECFB7D2-86FB-4FA3-98B8-69C22BD20392}"/>
              </a:ext>
            </a:extLst>
          </p:cNvPr>
          <p:cNvSpPr>
            <a:spLocks noGrp="1"/>
          </p:cNvSpPr>
          <p:nvPr>
            <p:ph type="body" sz="quarter" idx="4294967295"/>
          </p:nvPr>
        </p:nvSpPr>
        <p:spPr>
          <a:xfrm>
            <a:off x="5304029" y="2358449"/>
            <a:ext cx="2375917" cy="236964"/>
          </a:xfrm>
        </p:spPr>
        <p:txBody>
          <a:bodyPr>
            <a:normAutofit fontScale="92500"/>
          </a:bodyPr>
          <a:lstStyle/>
          <a:p>
            <a:pPr marL="0" indent="0">
              <a:buNone/>
            </a:pPr>
            <a:r>
              <a:rPr lang="de-DE" sz="1270" b="1" dirty="0" err="1">
                <a:solidFill>
                  <a:schemeClr val="accent1"/>
                </a:solidFill>
              </a:rPr>
              <a:t>atanas.kuzmanov@mail.schwarz</a:t>
            </a:r>
            <a:endParaRPr lang="de-DE" sz="1270" b="1" dirty="0">
              <a:solidFill>
                <a:schemeClr val="accent1"/>
              </a:solidFill>
            </a:endParaRPr>
          </a:p>
        </p:txBody>
      </p:sp>
      <p:grpSp>
        <p:nvGrpSpPr>
          <p:cNvPr id="43" name="Grafik 597">
            <a:extLst>
              <a:ext uri="{FF2B5EF4-FFF2-40B4-BE49-F238E27FC236}">
                <a16:creationId xmlns:a16="http://schemas.microsoft.com/office/drawing/2014/main" id="{65CF8926-8508-3343-B002-3CC073BB9A56}"/>
              </a:ext>
            </a:extLst>
          </p:cNvPr>
          <p:cNvGrpSpPr>
            <a:grpSpLocks noChangeAspect="1"/>
          </p:cNvGrpSpPr>
          <p:nvPr/>
        </p:nvGrpSpPr>
        <p:grpSpPr>
          <a:xfrm>
            <a:off x="413684" y="4515898"/>
            <a:ext cx="1144085" cy="283490"/>
            <a:chOff x="1456359" y="4377372"/>
            <a:chExt cx="1076325" cy="266700"/>
          </a:xfrm>
        </p:grpSpPr>
        <p:grpSp>
          <p:nvGrpSpPr>
            <p:cNvPr id="44" name="Grafik 597">
              <a:extLst>
                <a:ext uri="{FF2B5EF4-FFF2-40B4-BE49-F238E27FC236}">
                  <a16:creationId xmlns:a16="http://schemas.microsoft.com/office/drawing/2014/main" id="{25D731A2-1AA7-5B47-A9A0-66457171FD08}"/>
                </a:ext>
              </a:extLst>
            </p:cNvPr>
            <p:cNvGrpSpPr/>
            <p:nvPr/>
          </p:nvGrpSpPr>
          <p:grpSpPr>
            <a:xfrm>
              <a:off x="1456359" y="4377372"/>
              <a:ext cx="1074458" cy="270005"/>
              <a:chOff x="1456359" y="4377372"/>
              <a:chExt cx="1074458" cy="270005"/>
            </a:xfrm>
          </p:grpSpPr>
          <p:sp>
            <p:nvSpPr>
              <p:cNvPr id="77" name="Freihandform: Form 672">
                <a:extLst>
                  <a:ext uri="{FF2B5EF4-FFF2-40B4-BE49-F238E27FC236}">
                    <a16:creationId xmlns:a16="http://schemas.microsoft.com/office/drawing/2014/main" id="{DB546CA2-3FAC-3A46-B22C-99C4D923742E}"/>
                  </a:ext>
                </a:extLst>
              </p:cNvPr>
              <p:cNvSpPr/>
              <p:nvPr/>
            </p:nvSpPr>
            <p:spPr>
              <a:xfrm>
                <a:off x="1456359" y="4377372"/>
                <a:ext cx="1074458" cy="270005"/>
              </a:xfrm>
              <a:custGeom>
                <a:avLst/>
                <a:gdLst>
                  <a:gd name="connsiteX0" fmla="*/ 0 w 1074458"/>
                  <a:gd name="connsiteY0" fmla="*/ 0 h 270005"/>
                  <a:gd name="connsiteX1" fmla="*/ 1074458 w 1074458"/>
                  <a:gd name="connsiteY1" fmla="*/ 0 h 270005"/>
                  <a:gd name="connsiteX2" fmla="*/ 1074458 w 1074458"/>
                  <a:gd name="connsiteY2" fmla="*/ 270005 h 270005"/>
                  <a:gd name="connsiteX3" fmla="*/ 0 w 1074458"/>
                  <a:gd name="connsiteY3" fmla="*/ 270005 h 270005"/>
                </a:gdLst>
                <a:ahLst/>
                <a:cxnLst>
                  <a:cxn ang="0">
                    <a:pos x="connsiteX0" y="connsiteY0"/>
                  </a:cxn>
                  <a:cxn ang="0">
                    <a:pos x="connsiteX1" y="connsiteY1"/>
                  </a:cxn>
                  <a:cxn ang="0">
                    <a:pos x="connsiteX2" y="connsiteY2"/>
                  </a:cxn>
                  <a:cxn ang="0">
                    <a:pos x="connsiteX3" y="connsiteY3"/>
                  </a:cxn>
                </a:cxnLst>
                <a:rect l="l" t="t" r="r" b="b"/>
                <a:pathLst>
                  <a:path w="1074458" h="270005">
                    <a:moveTo>
                      <a:pt x="0" y="0"/>
                    </a:moveTo>
                    <a:lnTo>
                      <a:pt x="1074458" y="0"/>
                    </a:lnTo>
                    <a:lnTo>
                      <a:pt x="1074458" y="270005"/>
                    </a:lnTo>
                    <a:lnTo>
                      <a:pt x="0" y="270005"/>
                    </a:lnTo>
                    <a:close/>
                  </a:path>
                </a:pathLst>
              </a:custGeom>
              <a:solidFill>
                <a:srgbClr val="FFFFFF"/>
              </a:solidFill>
              <a:ln w="9525" cap="flat">
                <a:noFill/>
                <a:prstDash val="solid"/>
                <a:miter/>
              </a:ln>
            </p:spPr>
            <p:txBody>
              <a:bodyPr rtlCol="0" anchor="ctr"/>
              <a:lstStyle/>
              <a:p>
                <a:endParaRPr lang="de-DE" sz="1350"/>
              </a:p>
            </p:txBody>
          </p:sp>
          <p:sp>
            <p:nvSpPr>
              <p:cNvPr id="78" name="Freihandform: Form 673">
                <a:extLst>
                  <a:ext uri="{FF2B5EF4-FFF2-40B4-BE49-F238E27FC236}">
                    <a16:creationId xmlns:a16="http://schemas.microsoft.com/office/drawing/2014/main" id="{282A61F8-770E-3E4E-A692-98337F39AABD}"/>
                  </a:ext>
                </a:extLst>
              </p:cNvPr>
              <p:cNvSpPr/>
              <p:nvPr/>
            </p:nvSpPr>
            <p:spPr>
              <a:xfrm>
                <a:off x="1546351" y="4467373"/>
                <a:ext cx="37795" cy="89992"/>
              </a:xfrm>
              <a:custGeom>
                <a:avLst/>
                <a:gdLst>
                  <a:gd name="connsiteX0" fmla="*/ 0 w 37795"/>
                  <a:gd name="connsiteY0" fmla="*/ 0 h 89992"/>
                  <a:gd name="connsiteX1" fmla="*/ 15859 w 37795"/>
                  <a:gd name="connsiteY1" fmla="*/ 0 h 89992"/>
                  <a:gd name="connsiteX2" fmla="*/ 37795 w 37795"/>
                  <a:gd name="connsiteY2" fmla="*/ 44996 h 89992"/>
                  <a:gd name="connsiteX3" fmla="*/ 15859 w 37795"/>
                  <a:gd name="connsiteY3" fmla="*/ 89992 h 89992"/>
                  <a:gd name="connsiteX4" fmla="*/ 0 w 37795"/>
                  <a:gd name="connsiteY4" fmla="*/ 89992 h 89992"/>
                  <a:gd name="connsiteX5" fmla="*/ 21927 w 37795"/>
                  <a:gd name="connsiteY5" fmla="*/ 45006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95" h="89992">
                    <a:moveTo>
                      <a:pt x="0" y="0"/>
                    </a:moveTo>
                    <a:lnTo>
                      <a:pt x="15859" y="0"/>
                    </a:lnTo>
                    <a:lnTo>
                      <a:pt x="37795" y="44996"/>
                    </a:lnTo>
                    <a:lnTo>
                      <a:pt x="15859" y="89992"/>
                    </a:lnTo>
                    <a:lnTo>
                      <a:pt x="0" y="89992"/>
                    </a:lnTo>
                    <a:lnTo>
                      <a:pt x="21927" y="45006"/>
                    </a:lnTo>
                    <a:close/>
                  </a:path>
                </a:pathLst>
              </a:custGeom>
              <a:solidFill>
                <a:srgbClr val="6E1E6E"/>
              </a:solidFill>
              <a:ln w="9525" cap="flat">
                <a:noFill/>
                <a:prstDash val="solid"/>
                <a:miter/>
              </a:ln>
            </p:spPr>
            <p:txBody>
              <a:bodyPr rtlCol="0" anchor="ctr"/>
              <a:lstStyle/>
              <a:p>
                <a:endParaRPr lang="de-DE" sz="1350"/>
              </a:p>
            </p:txBody>
          </p:sp>
        </p:grpSp>
        <p:grpSp>
          <p:nvGrpSpPr>
            <p:cNvPr id="45" name="Grafik 597">
              <a:extLst>
                <a:ext uri="{FF2B5EF4-FFF2-40B4-BE49-F238E27FC236}">
                  <a16:creationId xmlns:a16="http://schemas.microsoft.com/office/drawing/2014/main" id="{95046D90-6C8D-B440-94EC-A535E09718A1}"/>
                </a:ext>
              </a:extLst>
            </p:cNvPr>
            <p:cNvGrpSpPr/>
            <p:nvPr/>
          </p:nvGrpSpPr>
          <p:grpSpPr>
            <a:xfrm>
              <a:off x="1636600" y="4465249"/>
              <a:ext cx="805491" cy="94278"/>
              <a:chOff x="1636600" y="4465249"/>
              <a:chExt cx="805491" cy="94278"/>
            </a:xfrm>
          </p:grpSpPr>
          <p:grpSp>
            <p:nvGrpSpPr>
              <p:cNvPr id="46" name="Grafik 597">
                <a:extLst>
                  <a:ext uri="{FF2B5EF4-FFF2-40B4-BE49-F238E27FC236}">
                    <a16:creationId xmlns:a16="http://schemas.microsoft.com/office/drawing/2014/main" id="{A96E5FD4-2F92-B14E-852C-78275DB108DA}"/>
                  </a:ext>
                </a:extLst>
              </p:cNvPr>
              <p:cNvGrpSpPr/>
              <p:nvPr/>
            </p:nvGrpSpPr>
            <p:grpSpPr>
              <a:xfrm>
                <a:off x="1742842" y="4465249"/>
                <a:ext cx="699249" cy="94278"/>
                <a:chOff x="1742842" y="4465249"/>
                <a:chExt cx="699249" cy="94278"/>
              </a:xfrm>
              <a:solidFill>
                <a:srgbClr val="9D9D9D"/>
              </a:solidFill>
            </p:grpSpPr>
            <p:sp>
              <p:nvSpPr>
                <p:cNvPr id="49" name="Freihandform: Form 664">
                  <a:extLst>
                    <a:ext uri="{FF2B5EF4-FFF2-40B4-BE49-F238E27FC236}">
                      <a16:creationId xmlns:a16="http://schemas.microsoft.com/office/drawing/2014/main" id="{D542CFF3-0D10-F441-AA9C-354B0863FF28}"/>
                    </a:ext>
                  </a:extLst>
                </p:cNvPr>
                <p:cNvSpPr/>
                <p:nvPr/>
              </p:nvSpPr>
              <p:spPr>
                <a:xfrm>
                  <a:off x="1742842" y="4540354"/>
                  <a:ext cx="17506" cy="17011"/>
                </a:xfrm>
                <a:custGeom>
                  <a:avLst/>
                  <a:gdLst>
                    <a:gd name="connsiteX0" fmla="*/ 17507 w 17506"/>
                    <a:gd name="connsiteY0" fmla="*/ 0 h 17011"/>
                    <a:gd name="connsiteX1" fmla="*/ 17507 w 17506"/>
                    <a:gd name="connsiteY1" fmla="*/ 17012 h 17011"/>
                    <a:gd name="connsiteX2" fmla="*/ 0 w 17506"/>
                    <a:gd name="connsiteY2" fmla="*/ 17012 h 17011"/>
                    <a:gd name="connsiteX3" fmla="*/ 0 w 17506"/>
                    <a:gd name="connsiteY3" fmla="*/ 0 h 17011"/>
                    <a:gd name="connsiteX4" fmla="*/ 17507 w 17506"/>
                    <a:gd name="connsiteY4" fmla="*/ 0 h 1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6" h="17011">
                      <a:moveTo>
                        <a:pt x="17507" y="0"/>
                      </a:moveTo>
                      <a:lnTo>
                        <a:pt x="17507" y="17012"/>
                      </a:lnTo>
                      <a:lnTo>
                        <a:pt x="0" y="17012"/>
                      </a:lnTo>
                      <a:lnTo>
                        <a:pt x="0" y="0"/>
                      </a:lnTo>
                      <a:lnTo>
                        <a:pt x="17507" y="0"/>
                      </a:lnTo>
                      <a:close/>
                    </a:path>
                  </a:pathLst>
                </a:custGeom>
                <a:solidFill>
                  <a:srgbClr val="9D9D9D"/>
                </a:solidFill>
                <a:ln w="9525" cap="flat">
                  <a:noFill/>
                  <a:prstDash val="solid"/>
                  <a:miter/>
                </a:ln>
              </p:spPr>
              <p:txBody>
                <a:bodyPr rtlCol="0" anchor="ctr"/>
                <a:lstStyle/>
                <a:p>
                  <a:endParaRPr lang="de-DE" sz="1350"/>
                </a:p>
              </p:txBody>
            </p:sp>
            <p:sp>
              <p:nvSpPr>
                <p:cNvPr id="50" name="Freihandform: Form 665">
                  <a:extLst>
                    <a:ext uri="{FF2B5EF4-FFF2-40B4-BE49-F238E27FC236}">
                      <a16:creationId xmlns:a16="http://schemas.microsoft.com/office/drawing/2014/main" id="{53B3F489-62D8-974D-A416-128DFE21B10B}"/>
                    </a:ext>
                  </a:extLst>
                </p:cNvPr>
                <p:cNvSpPr/>
                <p:nvPr/>
              </p:nvSpPr>
              <p:spPr>
                <a:xfrm>
                  <a:off x="1779618" y="4465249"/>
                  <a:ext cx="73352" cy="94249"/>
                </a:xfrm>
                <a:custGeom>
                  <a:avLst/>
                  <a:gdLst>
                    <a:gd name="connsiteX0" fmla="*/ 36309 w 73352"/>
                    <a:gd name="connsiteY0" fmla="*/ 0 h 94249"/>
                    <a:gd name="connsiteX1" fmla="*/ 61255 w 73352"/>
                    <a:gd name="connsiteY1" fmla="*/ 7877 h 94249"/>
                    <a:gd name="connsiteX2" fmla="*/ 70837 w 73352"/>
                    <a:gd name="connsiteY2" fmla="*/ 28727 h 94249"/>
                    <a:gd name="connsiteX3" fmla="*/ 55074 w 73352"/>
                    <a:gd name="connsiteY3" fmla="*/ 28727 h 94249"/>
                    <a:gd name="connsiteX4" fmla="*/ 55074 w 73352"/>
                    <a:gd name="connsiteY4" fmla="*/ 28594 h 94249"/>
                    <a:gd name="connsiteX5" fmla="*/ 35671 w 73352"/>
                    <a:gd name="connsiteY5" fmla="*/ 12849 h 94249"/>
                    <a:gd name="connsiteX6" fmla="*/ 23832 w 73352"/>
                    <a:gd name="connsiteY6" fmla="*/ 15869 h 94249"/>
                    <a:gd name="connsiteX7" fmla="*/ 19164 w 73352"/>
                    <a:gd name="connsiteY7" fmla="*/ 24565 h 94249"/>
                    <a:gd name="connsiteX8" fmla="*/ 30632 w 73352"/>
                    <a:gd name="connsiteY8" fmla="*/ 36405 h 94249"/>
                    <a:gd name="connsiteX9" fmla="*/ 54702 w 73352"/>
                    <a:gd name="connsiteY9" fmla="*/ 42710 h 94249"/>
                    <a:gd name="connsiteX10" fmla="*/ 68123 w 73352"/>
                    <a:gd name="connsiteY10" fmla="*/ 51216 h 94249"/>
                    <a:gd name="connsiteX11" fmla="*/ 73352 w 73352"/>
                    <a:gd name="connsiteY11" fmla="*/ 66027 h 94249"/>
                    <a:gd name="connsiteX12" fmla="*/ 63703 w 73352"/>
                    <a:gd name="connsiteY12" fmla="*/ 86497 h 94249"/>
                    <a:gd name="connsiteX13" fmla="*/ 37557 w 73352"/>
                    <a:gd name="connsiteY13" fmla="*/ 94250 h 94249"/>
                    <a:gd name="connsiteX14" fmla="*/ 10401 w 73352"/>
                    <a:gd name="connsiteY14" fmla="*/ 85801 h 94249"/>
                    <a:gd name="connsiteX15" fmla="*/ 0 w 73352"/>
                    <a:gd name="connsiteY15" fmla="*/ 62113 h 94249"/>
                    <a:gd name="connsiteX16" fmla="*/ 15754 w 73352"/>
                    <a:gd name="connsiteY16" fmla="*/ 62113 h 94249"/>
                    <a:gd name="connsiteX17" fmla="*/ 22050 w 73352"/>
                    <a:gd name="connsiteY17" fmla="*/ 76600 h 94249"/>
                    <a:gd name="connsiteX18" fmla="*/ 38557 w 73352"/>
                    <a:gd name="connsiteY18" fmla="*/ 81391 h 94249"/>
                    <a:gd name="connsiteX19" fmla="*/ 52607 w 73352"/>
                    <a:gd name="connsiteY19" fmla="*/ 77610 h 94249"/>
                    <a:gd name="connsiteX20" fmla="*/ 57579 w 73352"/>
                    <a:gd name="connsiteY20" fmla="*/ 67789 h 94249"/>
                    <a:gd name="connsiteX21" fmla="*/ 50149 w 73352"/>
                    <a:gd name="connsiteY21" fmla="*/ 56693 h 94249"/>
                    <a:gd name="connsiteX22" fmla="*/ 24441 w 73352"/>
                    <a:gd name="connsiteY22" fmla="*/ 49644 h 94249"/>
                    <a:gd name="connsiteX23" fmla="*/ 3400 w 73352"/>
                    <a:gd name="connsiteY23" fmla="*/ 26451 h 94249"/>
                    <a:gd name="connsiteX24" fmla="*/ 12602 w 73352"/>
                    <a:gd name="connsiteY24" fmla="*/ 7172 h 94249"/>
                    <a:gd name="connsiteX25" fmla="*/ 36309 w 73352"/>
                    <a:gd name="connsiteY25" fmla="*/ 0 h 9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9"/>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9D9D9D"/>
                </a:solidFill>
                <a:ln w="9525" cap="flat">
                  <a:noFill/>
                  <a:prstDash val="solid"/>
                  <a:miter/>
                </a:ln>
              </p:spPr>
              <p:txBody>
                <a:bodyPr rtlCol="0" anchor="ctr"/>
                <a:lstStyle/>
                <a:p>
                  <a:endParaRPr lang="de-DE" sz="1350"/>
                </a:p>
              </p:txBody>
            </p:sp>
            <p:sp>
              <p:nvSpPr>
                <p:cNvPr id="51" name="Freihandform: Form 666">
                  <a:extLst>
                    <a:ext uri="{FF2B5EF4-FFF2-40B4-BE49-F238E27FC236}">
                      <a16:creationId xmlns:a16="http://schemas.microsoft.com/office/drawing/2014/main" id="{3E92717F-12EE-054E-917C-0411115DAD40}"/>
                    </a:ext>
                  </a:extLst>
                </p:cNvPr>
                <p:cNvSpPr/>
                <p:nvPr/>
              </p:nvSpPr>
              <p:spPr>
                <a:xfrm>
                  <a:off x="1868220" y="4465249"/>
                  <a:ext cx="81400" cy="94278"/>
                </a:xfrm>
                <a:custGeom>
                  <a:avLst/>
                  <a:gdLst>
                    <a:gd name="connsiteX0" fmla="*/ 43091 w 81400"/>
                    <a:gd name="connsiteY0" fmla="*/ 0 h 94278"/>
                    <a:gd name="connsiteX1" fmla="*/ 69485 w 81400"/>
                    <a:gd name="connsiteY1" fmla="*/ 8449 h 94278"/>
                    <a:gd name="connsiteX2" fmla="*/ 81267 w 81400"/>
                    <a:gd name="connsiteY2" fmla="*/ 30756 h 94278"/>
                    <a:gd name="connsiteX3" fmla="*/ 65532 w 81400"/>
                    <a:gd name="connsiteY3" fmla="*/ 30756 h 94278"/>
                    <a:gd name="connsiteX4" fmla="*/ 43101 w 81400"/>
                    <a:gd name="connsiteY4" fmla="*/ 12859 h 94278"/>
                    <a:gd name="connsiteX5" fmla="*/ 23060 w 81400"/>
                    <a:gd name="connsiteY5" fmla="*/ 22308 h 94278"/>
                    <a:gd name="connsiteX6" fmla="*/ 15745 w 81400"/>
                    <a:gd name="connsiteY6" fmla="*/ 47130 h 94278"/>
                    <a:gd name="connsiteX7" fmla="*/ 23308 w 81400"/>
                    <a:gd name="connsiteY7" fmla="*/ 72142 h 94278"/>
                    <a:gd name="connsiteX8" fmla="*/ 43091 w 81400"/>
                    <a:gd name="connsiteY8" fmla="*/ 81410 h 94278"/>
                    <a:gd name="connsiteX9" fmla="*/ 58779 w 81400"/>
                    <a:gd name="connsiteY9" fmla="*/ 75105 h 94278"/>
                    <a:gd name="connsiteX10" fmla="*/ 66027 w 81400"/>
                    <a:gd name="connsiteY10" fmla="*/ 57845 h 94278"/>
                    <a:gd name="connsiteX11" fmla="*/ 81401 w 81400"/>
                    <a:gd name="connsiteY11" fmla="*/ 57845 h 94278"/>
                    <a:gd name="connsiteX12" fmla="*/ 69933 w 81400"/>
                    <a:gd name="connsiteY12" fmla="*/ 84191 h 94278"/>
                    <a:gd name="connsiteX13" fmla="*/ 43091 w 81400"/>
                    <a:gd name="connsiteY13" fmla="*/ 94278 h 94278"/>
                    <a:gd name="connsiteX14" fmla="*/ 12154 w 81400"/>
                    <a:gd name="connsiteY14" fmla="*/ 81105 h 94278"/>
                    <a:gd name="connsiteX15" fmla="*/ 0 w 81400"/>
                    <a:gd name="connsiteY15" fmla="*/ 47149 h 94278"/>
                    <a:gd name="connsiteX16" fmla="*/ 11973 w 81400"/>
                    <a:gd name="connsiteY16" fmla="*/ 13249 h 94278"/>
                    <a:gd name="connsiteX17" fmla="*/ 43091 w 81400"/>
                    <a:gd name="connsiteY17" fmla="*/ 0 h 9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9D9D9D"/>
                </a:solidFill>
                <a:ln w="9525" cap="flat">
                  <a:noFill/>
                  <a:prstDash val="solid"/>
                  <a:miter/>
                </a:ln>
              </p:spPr>
              <p:txBody>
                <a:bodyPr rtlCol="0" anchor="ctr"/>
                <a:lstStyle/>
                <a:p>
                  <a:endParaRPr lang="de-DE" sz="1350"/>
                </a:p>
              </p:txBody>
            </p:sp>
            <p:sp>
              <p:nvSpPr>
                <p:cNvPr id="72" name="Freihandform: Form 667">
                  <a:extLst>
                    <a:ext uri="{FF2B5EF4-FFF2-40B4-BE49-F238E27FC236}">
                      <a16:creationId xmlns:a16="http://schemas.microsoft.com/office/drawing/2014/main" id="{4023B7A2-5872-234D-A905-8240BD9497CD}"/>
                    </a:ext>
                  </a:extLst>
                </p:cNvPr>
                <p:cNvSpPr/>
                <p:nvPr/>
              </p:nvSpPr>
              <p:spPr>
                <a:xfrm>
                  <a:off x="1969918" y="4467383"/>
                  <a:ext cx="72456" cy="89973"/>
                </a:xfrm>
                <a:custGeom>
                  <a:avLst/>
                  <a:gdLst>
                    <a:gd name="connsiteX0" fmla="*/ 15745 w 72456"/>
                    <a:gd name="connsiteY0" fmla="*/ 0 h 89973"/>
                    <a:gd name="connsiteX1" fmla="*/ 15745 w 72456"/>
                    <a:gd name="connsiteY1" fmla="*/ 35795 h 89973"/>
                    <a:gd name="connsiteX2" fmla="*/ 56702 w 72456"/>
                    <a:gd name="connsiteY2" fmla="*/ 35795 h 89973"/>
                    <a:gd name="connsiteX3" fmla="*/ 56702 w 72456"/>
                    <a:gd name="connsiteY3" fmla="*/ 0 h 89973"/>
                    <a:gd name="connsiteX4" fmla="*/ 72457 w 72456"/>
                    <a:gd name="connsiteY4" fmla="*/ 0 h 89973"/>
                    <a:gd name="connsiteX5" fmla="*/ 72457 w 72456"/>
                    <a:gd name="connsiteY5" fmla="*/ 89973 h 89973"/>
                    <a:gd name="connsiteX6" fmla="*/ 56702 w 72456"/>
                    <a:gd name="connsiteY6" fmla="*/ 89973 h 89973"/>
                    <a:gd name="connsiteX7" fmla="*/ 56702 w 72456"/>
                    <a:gd name="connsiteY7" fmla="*/ 49397 h 89973"/>
                    <a:gd name="connsiteX8" fmla="*/ 15745 w 72456"/>
                    <a:gd name="connsiteY8" fmla="*/ 49397 h 89973"/>
                    <a:gd name="connsiteX9" fmla="*/ 15745 w 72456"/>
                    <a:gd name="connsiteY9" fmla="*/ 89973 h 89973"/>
                    <a:gd name="connsiteX10" fmla="*/ 0 w 72456"/>
                    <a:gd name="connsiteY10" fmla="*/ 89973 h 89973"/>
                    <a:gd name="connsiteX11" fmla="*/ 0 w 72456"/>
                    <a:gd name="connsiteY11" fmla="*/ 0 h 89973"/>
                    <a:gd name="connsiteX12" fmla="*/ 15745 w 72456"/>
                    <a:gd name="connsiteY12"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9D9D9D"/>
                </a:solidFill>
                <a:ln w="9525" cap="flat">
                  <a:noFill/>
                  <a:prstDash val="solid"/>
                  <a:miter/>
                </a:ln>
              </p:spPr>
              <p:txBody>
                <a:bodyPr rtlCol="0" anchor="ctr"/>
                <a:lstStyle/>
                <a:p>
                  <a:endParaRPr lang="de-DE" sz="1350"/>
                </a:p>
              </p:txBody>
            </p:sp>
            <p:sp>
              <p:nvSpPr>
                <p:cNvPr id="73" name="Freihandform: Form 668">
                  <a:extLst>
                    <a:ext uri="{FF2B5EF4-FFF2-40B4-BE49-F238E27FC236}">
                      <a16:creationId xmlns:a16="http://schemas.microsoft.com/office/drawing/2014/main" id="{7DD26CF0-22F8-F542-8582-CCAA7C8D0E7D}"/>
                    </a:ext>
                  </a:extLst>
                </p:cNvPr>
                <p:cNvSpPr/>
                <p:nvPr/>
              </p:nvSpPr>
              <p:spPr>
                <a:xfrm>
                  <a:off x="2059377" y="4467383"/>
                  <a:ext cx="117462" cy="89973"/>
                </a:xfrm>
                <a:custGeom>
                  <a:avLst/>
                  <a:gdLst>
                    <a:gd name="connsiteX0" fmla="*/ 16012 w 117462"/>
                    <a:gd name="connsiteY0" fmla="*/ 0 h 89973"/>
                    <a:gd name="connsiteX1" fmla="*/ 32261 w 117462"/>
                    <a:gd name="connsiteY1" fmla="*/ 68809 h 89973"/>
                    <a:gd name="connsiteX2" fmla="*/ 32518 w 117462"/>
                    <a:gd name="connsiteY2" fmla="*/ 68809 h 89973"/>
                    <a:gd name="connsiteX3" fmla="*/ 50654 w 117462"/>
                    <a:gd name="connsiteY3" fmla="*/ 0 h 89973"/>
                    <a:gd name="connsiteX4" fmla="*/ 66780 w 117462"/>
                    <a:gd name="connsiteY4" fmla="*/ 0 h 89973"/>
                    <a:gd name="connsiteX5" fmla="*/ 84430 w 117462"/>
                    <a:gd name="connsiteY5" fmla="*/ 68809 h 89973"/>
                    <a:gd name="connsiteX6" fmla="*/ 84687 w 117462"/>
                    <a:gd name="connsiteY6" fmla="*/ 68809 h 89973"/>
                    <a:gd name="connsiteX7" fmla="*/ 101451 w 117462"/>
                    <a:gd name="connsiteY7" fmla="*/ 0 h 89973"/>
                    <a:gd name="connsiteX8" fmla="*/ 117462 w 117462"/>
                    <a:gd name="connsiteY8" fmla="*/ 0 h 89973"/>
                    <a:gd name="connsiteX9" fmla="*/ 92640 w 117462"/>
                    <a:gd name="connsiteY9" fmla="*/ 89973 h 89973"/>
                    <a:gd name="connsiteX10" fmla="*/ 76629 w 117462"/>
                    <a:gd name="connsiteY10" fmla="*/ 89973 h 89973"/>
                    <a:gd name="connsiteX11" fmla="*/ 58607 w 117462"/>
                    <a:gd name="connsiteY11" fmla="*/ 21165 h 89973"/>
                    <a:gd name="connsiteX12" fmla="*/ 58360 w 117462"/>
                    <a:gd name="connsiteY12" fmla="*/ 21165 h 89973"/>
                    <a:gd name="connsiteX13" fmla="*/ 39957 w 117462"/>
                    <a:gd name="connsiteY13" fmla="*/ 89973 h 89973"/>
                    <a:gd name="connsiteX14" fmla="*/ 23698 w 117462"/>
                    <a:gd name="connsiteY14" fmla="*/ 89973 h 89973"/>
                    <a:gd name="connsiteX15" fmla="*/ 0 w 117462"/>
                    <a:gd name="connsiteY15" fmla="*/ 0 h 89973"/>
                    <a:gd name="connsiteX16" fmla="*/ 16012 w 117462"/>
                    <a:gd name="connsiteY16"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9D9D9D"/>
                </a:solidFill>
                <a:ln w="9525" cap="flat">
                  <a:noFill/>
                  <a:prstDash val="solid"/>
                  <a:miter/>
                </a:ln>
              </p:spPr>
              <p:txBody>
                <a:bodyPr rtlCol="0" anchor="ctr"/>
                <a:lstStyle/>
                <a:p>
                  <a:endParaRPr lang="de-DE" sz="1350"/>
                </a:p>
              </p:txBody>
            </p:sp>
            <p:sp>
              <p:nvSpPr>
                <p:cNvPr id="74" name="Freihandform: Form 669">
                  <a:extLst>
                    <a:ext uri="{FF2B5EF4-FFF2-40B4-BE49-F238E27FC236}">
                      <a16:creationId xmlns:a16="http://schemas.microsoft.com/office/drawing/2014/main" id="{B030238B-11B5-EC4F-B8B2-94A8BEA451C7}"/>
                    </a:ext>
                  </a:extLst>
                </p:cNvPr>
                <p:cNvSpPr/>
                <p:nvPr/>
              </p:nvSpPr>
              <p:spPr>
                <a:xfrm>
                  <a:off x="2174191" y="4467383"/>
                  <a:ext cx="85944" cy="89973"/>
                </a:xfrm>
                <a:custGeom>
                  <a:avLst/>
                  <a:gdLst>
                    <a:gd name="connsiteX0" fmla="*/ 51283 w 85944"/>
                    <a:gd name="connsiteY0" fmla="*/ 0 h 89973"/>
                    <a:gd name="connsiteX1" fmla="*/ 85944 w 85944"/>
                    <a:gd name="connsiteY1" fmla="*/ 89973 h 89973"/>
                    <a:gd name="connsiteX2" fmla="*/ 69056 w 85944"/>
                    <a:gd name="connsiteY2" fmla="*/ 89973 h 89973"/>
                    <a:gd name="connsiteX3" fmla="*/ 60617 w 85944"/>
                    <a:gd name="connsiteY3" fmla="*/ 66161 h 89973"/>
                    <a:gd name="connsiteX4" fmla="*/ 24698 w 85944"/>
                    <a:gd name="connsiteY4" fmla="*/ 66161 h 89973"/>
                    <a:gd name="connsiteX5" fmla="*/ 16259 w 85944"/>
                    <a:gd name="connsiteY5" fmla="*/ 89973 h 89973"/>
                    <a:gd name="connsiteX6" fmla="*/ 0 w 85944"/>
                    <a:gd name="connsiteY6" fmla="*/ 89973 h 89973"/>
                    <a:gd name="connsiteX7" fmla="*/ 34528 w 85944"/>
                    <a:gd name="connsiteY7" fmla="*/ 0 h 89973"/>
                    <a:gd name="connsiteX8" fmla="*/ 51283 w 85944"/>
                    <a:gd name="connsiteY8" fmla="*/ 0 h 89973"/>
                    <a:gd name="connsiteX9" fmla="*/ 42577 w 85944"/>
                    <a:gd name="connsiteY9" fmla="*/ 15507 h 89973"/>
                    <a:gd name="connsiteX10" fmla="*/ 28966 w 85944"/>
                    <a:gd name="connsiteY10" fmla="*/ 54197 h 89973"/>
                    <a:gd name="connsiteX11" fmla="*/ 56436 w 85944"/>
                    <a:gd name="connsiteY11" fmla="*/ 54197 h 89973"/>
                    <a:gd name="connsiteX12" fmla="*/ 42958 w 85944"/>
                    <a:gd name="connsiteY12" fmla="*/ 15507 h 89973"/>
                    <a:gd name="connsiteX13" fmla="*/ 42577 w 85944"/>
                    <a:gd name="connsiteY13" fmla="*/ 15507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507"/>
                      </a:moveTo>
                      <a:lnTo>
                        <a:pt x="28966" y="54197"/>
                      </a:lnTo>
                      <a:lnTo>
                        <a:pt x="56436" y="54197"/>
                      </a:lnTo>
                      <a:lnTo>
                        <a:pt x="42958" y="15507"/>
                      </a:lnTo>
                      <a:lnTo>
                        <a:pt x="42577" y="15507"/>
                      </a:lnTo>
                      <a:close/>
                    </a:path>
                  </a:pathLst>
                </a:custGeom>
                <a:solidFill>
                  <a:srgbClr val="9D9D9D"/>
                </a:solidFill>
                <a:ln w="9525" cap="flat">
                  <a:noFill/>
                  <a:prstDash val="solid"/>
                  <a:miter/>
                </a:ln>
              </p:spPr>
              <p:txBody>
                <a:bodyPr rtlCol="0" anchor="ctr"/>
                <a:lstStyle/>
                <a:p>
                  <a:endParaRPr lang="de-DE" sz="1350"/>
                </a:p>
              </p:txBody>
            </p:sp>
            <p:sp>
              <p:nvSpPr>
                <p:cNvPr id="75" name="Freihandform: Form 670">
                  <a:extLst>
                    <a:ext uri="{FF2B5EF4-FFF2-40B4-BE49-F238E27FC236}">
                      <a16:creationId xmlns:a16="http://schemas.microsoft.com/office/drawing/2014/main" id="{24EE2355-BF3A-D844-BE29-BAEDD401DC16}"/>
                    </a:ext>
                  </a:extLst>
                </p:cNvPr>
                <p:cNvSpPr/>
                <p:nvPr/>
              </p:nvSpPr>
              <p:spPr>
                <a:xfrm>
                  <a:off x="2276251" y="4467383"/>
                  <a:ext cx="76104" cy="89973"/>
                </a:xfrm>
                <a:custGeom>
                  <a:avLst/>
                  <a:gdLst>
                    <a:gd name="connsiteX0" fmla="*/ 43605 w 76104"/>
                    <a:gd name="connsiteY0" fmla="*/ 0 h 89973"/>
                    <a:gd name="connsiteX1" fmla="*/ 64960 w 76104"/>
                    <a:gd name="connsiteY1" fmla="*/ 6172 h 89973"/>
                    <a:gd name="connsiteX2" fmla="*/ 72714 w 76104"/>
                    <a:gd name="connsiteY2" fmla="*/ 24317 h 89973"/>
                    <a:gd name="connsiteX3" fmla="*/ 57836 w 76104"/>
                    <a:gd name="connsiteY3" fmla="*/ 47006 h 89973"/>
                    <a:gd name="connsiteX4" fmla="*/ 57836 w 76104"/>
                    <a:gd name="connsiteY4" fmla="*/ 47254 h 89973"/>
                    <a:gd name="connsiteX5" fmla="*/ 67789 w 76104"/>
                    <a:gd name="connsiteY5" fmla="*/ 53169 h 89973"/>
                    <a:gd name="connsiteX6" fmla="*/ 71190 w 76104"/>
                    <a:gd name="connsiteY6" fmla="*/ 66523 h 89973"/>
                    <a:gd name="connsiteX7" fmla="*/ 76105 w 76104"/>
                    <a:gd name="connsiteY7" fmla="*/ 89964 h 89973"/>
                    <a:gd name="connsiteX8" fmla="*/ 59226 w 76104"/>
                    <a:gd name="connsiteY8" fmla="*/ 89964 h 89973"/>
                    <a:gd name="connsiteX9" fmla="*/ 56836 w 76104"/>
                    <a:gd name="connsiteY9" fmla="*/ 76610 h 89973"/>
                    <a:gd name="connsiteX10" fmla="*/ 52664 w 76104"/>
                    <a:gd name="connsiteY10" fmla="*/ 57712 h 89973"/>
                    <a:gd name="connsiteX11" fmla="*/ 39433 w 76104"/>
                    <a:gd name="connsiteY11" fmla="*/ 52921 h 89973"/>
                    <a:gd name="connsiteX12" fmla="*/ 15745 w 76104"/>
                    <a:gd name="connsiteY12" fmla="*/ 52921 h 89973"/>
                    <a:gd name="connsiteX13" fmla="*/ 15745 w 76104"/>
                    <a:gd name="connsiteY13" fmla="*/ 89973 h 89973"/>
                    <a:gd name="connsiteX14" fmla="*/ 0 w 76104"/>
                    <a:gd name="connsiteY14" fmla="*/ 89973 h 89973"/>
                    <a:gd name="connsiteX15" fmla="*/ 0 w 76104"/>
                    <a:gd name="connsiteY15" fmla="*/ 0 h 89973"/>
                    <a:gd name="connsiteX16" fmla="*/ 43605 w 76104"/>
                    <a:gd name="connsiteY16" fmla="*/ 0 h 89973"/>
                    <a:gd name="connsiteX17" fmla="*/ 41967 w 76104"/>
                    <a:gd name="connsiteY17" fmla="*/ 40958 h 89973"/>
                    <a:gd name="connsiteX18" fmla="*/ 56959 w 76104"/>
                    <a:gd name="connsiteY18" fmla="*/ 26594 h 89973"/>
                    <a:gd name="connsiteX19" fmla="*/ 53369 w 76104"/>
                    <a:gd name="connsiteY19" fmla="*/ 16192 h 89973"/>
                    <a:gd name="connsiteX20" fmla="*/ 41834 w 76104"/>
                    <a:gd name="connsiteY20" fmla="*/ 12859 h 89973"/>
                    <a:gd name="connsiteX21" fmla="*/ 15754 w 76104"/>
                    <a:gd name="connsiteY21" fmla="*/ 12859 h 89973"/>
                    <a:gd name="connsiteX22" fmla="*/ 15754 w 76104"/>
                    <a:gd name="connsiteY22" fmla="*/ 40958 h 89973"/>
                    <a:gd name="connsiteX23" fmla="*/ 41967 w 76104"/>
                    <a:gd name="connsiteY23" fmla="*/ 40958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58"/>
                      </a:moveTo>
                      <a:cubicBezTo>
                        <a:pt x="51968" y="40958"/>
                        <a:pt x="56959" y="36166"/>
                        <a:pt x="56959" y="26594"/>
                      </a:cubicBezTo>
                      <a:cubicBezTo>
                        <a:pt x="56959" y="21888"/>
                        <a:pt x="55759" y="18431"/>
                        <a:pt x="53369" y="16192"/>
                      </a:cubicBezTo>
                      <a:cubicBezTo>
                        <a:pt x="50978" y="13973"/>
                        <a:pt x="47130" y="12859"/>
                        <a:pt x="41834" y="12859"/>
                      </a:cubicBezTo>
                      <a:lnTo>
                        <a:pt x="15754" y="12859"/>
                      </a:lnTo>
                      <a:lnTo>
                        <a:pt x="15754" y="40958"/>
                      </a:lnTo>
                      <a:lnTo>
                        <a:pt x="41967" y="40958"/>
                      </a:lnTo>
                      <a:close/>
                    </a:path>
                  </a:pathLst>
                </a:custGeom>
                <a:solidFill>
                  <a:srgbClr val="9D9D9D"/>
                </a:solidFill>
                <a:ln w="9525" cap="flat">
                  <a:noFill/>
                  <a:prstDash val="solid"/>
                  <a:miter/>
                </a:ln>
              </p:spPr>
              <p:txBody>
                <a:bodyPr rtlCol="0" anchor="ctr"/>
                <a:lstStyle/>
                <a:p>
                  <a:endParaRPr lang="de-DE" sz="1350"/>
                </a:p>
              </p:txBody>
            </p:sp>
            <p:sp>
              <p:nvSpPr>
                <p:cNvPr id="76" name="Freihandform: Form 671">
                  <a:extLst>
                    <a:ext uri="{FF2B5EF4-FFF2-40B4-BE49-F238E27FC236}">
                      <a16:creationId xmlns:a16="http://schemas.microsoft.com/office/drawing/2014/main" id="{C61DBB41-FC19-1840-8245-340D3738F87F}"/>
                    </a:ext>
                  </a:extLst>
                </p:cNvPr>
                <p:cNvSpPr/>
                <p:nvPr/>
              </p:nvSpPr>
              <p:spPr>
                <a:xfrm>
                  <a:off x="2368377" y="4467383"/>
                  <a:ext cx="73713" cy="89982"/>
                </a:xfrm>
                <a:custGeom>
                  <a:avLst/>
                  <a:gdLst>
                    <a:gd name="connsiteX0" fmla="*/ 72447 w 73713"/>
                    <a:gd name="connsiteY0" fmla="*/ 0 h 89982"/>
                    <a:gd name="connsiteX1" fmla="*/ 72447 w 73713"/>
                    <a:gd name="connsiteY1" fmla="*/ 11973 h 89982"/>
                    <a:gd name="connsiteX2" fmla="*/ 20031 w 73713"/>
                    <a:gd name="connsiteY2" fmla="*/ 76371 h 89982"/>
                    <a:gd name="connsiteX3" fmla="*/ 73714 w 73713"/>
                    <a:gd name="connsiteY3" fmla="*/ 76371 h 89982"/>
                    <a:gd name="connsiteX4" fmla="*/ 73714 w 73713"/>
                    <a:gd name="connsiteY4" fmla="*/ 89983 h 89982"/>
                    <a:gd name="connsiteX5" fmla="*/ 0 w 73713"/>
                    <a:gd name="connsiteY5" fmla="*/ 89983 h 89982"/>
                    <a:gd name="connsiteX6" fmla="*/ 0 w 73713"/>
                    <a:gd name="connsiteY6" fmla="*/ 77124 h 89982"/>
                    <a:gd name="connsiteX7" fmla="*/ 52416 w 73713"/>
                    <a:gd name="connsiteY7" fmla="*/ 13611 h 89982"/>
                    <a:gd name="connsiteX8" fmla="*/ 4029 w 73713"/>
                    <a:gd name="connsiteY8" fmla="*/ 13611 h 89982"/>
                    <a:gd name="connsiteX9" fmla="*/ 4029 w 73713"/>
                    <a:gd name="connsiteY9" fmla="*/ 0 h 89982"/>
                    <a:gd name="connsiteX10" fmla="*/ 72447 w 73713"/>
                    <a:gd name="connsiteY10"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9D9D9D"/>
                </a:solidFill>
                <a:ln w="9525" cap="flat">
                  <a:noFill/>
                  <a:prstDash val="solid"/>
                  <a:miter/>
                </a:ln>
              </p:spPr>
              <p:txBody>
                <a:bodyPr rtlCol="0" anchor="ctr"/>
                <a:lstStyle/>
                <a:p>
                  <a:endParaRPr lang="de-DE" sz="1350"/>
                </a:p>
              </p:txBody>
            </p:sp>
          </p:grpSp>
          <p:sp>
            <p:nvSpPr>
              <p:cNvPr id="47" name="Freihandform: Form 662">
                <a:extLst>
                  <a:ext uri="{FF2B5EF4-FFF2-40B4-BE49-F238E27FC236}">
                    <a16:creationId xmlns:a16="http://schemas.microsoft.com/office/drawing/2014/main" id="{FDBFAEDC-08D6-2848-8552-FD2AA62DF459}"/>
                  </a:ext>
                </a:extLst>
              </p:cNvPr>
              <p:cNvSpPr/>
              <p:nvPr/>
            </p:nvSpPr>
            <p:spPr>
              <a:xfrm>
                <a:off x="1636600" y="4467383"/>
                <a:ext cx="15754" cy="89982"/>
              </a:xfrm>
              <a:custGeom>
                <a:avLst/>
                <a:gdLst>
                  <a:gd name="connsiteX0" fmla="*/ 15754 w 15754"/>
                  <a:gd name="connsiteY0" fmla="*/ 0 h 89982"/>
                  <a:gd name="connsiteX1" fmla="*/ 15754 w 15754"/>
                  <a:gd name="connsiteY1" fmla="*/ 89983 h 89982"/>
                  <a:gd name="connsiteX2" fmla="*/ 0 w 15754"/>
                  <a:gd name="connsiteY2" fmla="*/ 89983 h 89982"/>
                  <a:gd name="connsiteX3" fmla="*/ 0 w 15754"/>
                  <a:gd name="connsiteY3" fmla="*/ 0 h 89982"/>
                  <a:gd name="connsiteX4" fmla="*/ 15754 w 15754"/>
                  <a:gd name="connsiteY4" fmla="*/ 0 h 89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 h="89982">
                    <a:moveTo>
                      <a:pt x="15754" y="0"/>
                    </a:moveTo>
                    <a:lnTo>
                      <a:pt x="15754" y="89983"/>
                    </a:lnTo>
                    <a:lnTo>
                      <a:pt x="0" y="89983"/>
                    </a:lnTo>
                    <a:lnTo>
                      <a:pt x="0" y="0"/>
                    </a:lnTo>
                    <a:lnTo>
                      <a:pt x="15754" y="0"/>
                    </a:lnTo>
                    <a:close/>
                  </a:path>
                </a:pathLst>
              </a:custGeom>
              <a:solidFill>
                <a:srgbClr val="6E1E6E"/>
              </a:solidFill>
              <a:ln w="9525" cap="flat">
                <a:noFill/>
                <a:prstDash val="solid"/>
                <a:miter/>
              </a:ln>
            </p:spPr>
            <p:txBody>
              <a:bodyPr rtlCol="0" anchor="ctr"/>
              <a:lstStyle/>
              <a:p>
                <a:endParaRPr lang="de-DE" sz="1350"/>
              </a:p>
            </p:txBody>
          </p:sp>
          <p:sp>
            <p:nvSpPr>
              <p:cNvPr id="48" name="Freihandform: Form 663">
                <a:extLst>
                  <a:ext uri="{FF2B5EF4-FFF2-40B4-BE49-F238E27FC236}">
                    <a16:creationId xmlns:a16="http://schemas.microsoft.com/office/drawing/2014/main" id="{D493483B-CA1C-2A43-BEC2-416DE40D1F3B}"/>
                  </a:ext>
                </a:extLst>
              </p:cNvPr>
              <p:cNvSpPr/>
              <p:nvPr/>
            </p:nvSpPr>
            <p:spPr>
              <a:xfrm>
                <a:off x="1668728" y="4467383"/>
                <a:ext cx="72847" cy="89992"/>
              </a:xfrm>
              <a:custGeom>
                <a:avLst/>
                <a:gdLst>
                  <a:gd name="connsiteX0" fmla="*/ 72847 w 72847"/>
                  <a:gd name="connsiteY0" fmla="*/ 0 h 89992"/>
                  <a:gd name="connsiteX1" fmla="*/ 72847 w 72847"/>
                  <a:gd name="connsiteY1" fmla="*/ 13621 h 89992"/>
                  <a:gd name="connsiteX2" fmla="*/ 44234 w 72847"/>
                  <a:gd name="connsiteY2" fmla="*/ 13621 h 89992"/>
                  <a:gd name="connsiteX3" fmla="*/ 44234 w 72847"/>
                  <a:gd name="connsiteY3" fmla="*/ 89992 h 89992"/>
                  <a:gd name="connsiteX4" fmla="*/ 28480 w 72847"/>
                  <a:gd name="connsiteY4" fmla="*/ 89992 h 89992"/>
                  <a:gd name="connsiteX5" fmla="*/ 28480 w 72847"/>
                  <a:gd name="connsiteY5" fmla="*/ 13621 h 89992"/>
                  <a:gd name="connsiteX6" fmla="*/ 0 w 72847"/>
                  <a:gd name="connsiteY6" fmla="*/ 13621 h 89992"/>
                  <a:gd name="connsiteX7" fmla="*/ 0 w 72847"/>
                  <a:gd name="connsiteY7" fmla="*/ 0 h 89992"/>
                  <a:gd name="connsiteX8" fmla="*/ 72847 w 72847"/>
                  <a:gd name="connsiteY8" fmla="*/ 0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7" h="89992">
                    <a:moveTo>
                      <a:pt x="72847" y="0"/>
                    </a:moveTo>
                    <a:lnTo>
                      <a:pt x="72847" y="13621"/>
                    </a:lnTo>
                    <a:lnTo>
                      <a:pt x="44234" y="13621"/>
                    </a:lnTo>
                    <a:lnTo>
                      <a:pt x="44234" y="89992"/>
                    </a:lnTo>
                    <a:lnTo>
                      <a:pt x="28480" y="89992"/>
                    </a:lnTo>
                    <a:lnTo>
                      <a:pt x="28480" y="13621"/>
                    </a:lnTo>
                    <a:lnTo>
                      <a:pt x="0" y="13621"/>
                    </a:lnTo>
                    <a:lnTo>
                      <a:pt x="0" y="0"/>
                    </a:lnTo>
                    <a:lnTo>
                      <a:pt x="72847" y="0"/>
                    </a:lnTo>
                    <a:close/>
                  </a:path>
                </a:pathLst>
              </a:custGeom>
              <a:solidFill>
                <a:srgbClr val="6E1E6E"/>
              </a:solidFill>
              <a:ln w="9525" cap="flat">
                <a:noFill/>
                <a:prstDash val="solid"/>
                <a:miter/>
              </a:ln>
            </p:spPr>
            <p:txBody>
              <a:bodyPr rtlCol="0" anchor="ctr"/>
              <a:lstStyle/>
              <a:p>
                <a:endParaRPr lang="de-DE" sz="1350"/>
              </a:p>
            </p:txBody>
          </p:sp>
        </p:grpSp>
      </p:grpSp>
      <p:pic>
        <p:nvPicPr>
          <p:cNvPr id="34" name="Picture 33" descr="A person with a bow tie&#10;&#10;Description automatically generated with medium confidence">
            <a:extLst>
              <a:ext uri="{FF2B5EF4-FFF2-40B4-BE49-F238E27FC236}">
                <a16:creationId xmlns:a16="http://schemas.microsoft.com/office/drawing/2014/main" id="{F5983939-A6B8-E848-A2F4-BDEDD888BB77}"/>
              </a:ext>
            </a:extLst>
          </p:cNvPr>
          <p:cNvPicPr>
            <a:picLocks noChangeAspect="1"/>
          </p:cNvPicPr>
          <p:nvPr/>
        </p:nvPicPr>
        <p:blipFill>
          <a:blip r:embed="rId5"/>
          <a:stretch>
            <a:fillRect/>
          </a:stretch>
        </p:blipFill>
        <p:spPr>
          <a:xfrm>
            <a:off x="5304029" y="197366"/>
            <a:ext cx="609581" cy="578394"/>
          </a:xfrm>
          <a:prstGeom prst="rect">
            <a:avLst/>
          </a:prstGeom>
        </p:spPr>
      </p:pic>
      <p:pic>
        <p:nvPicPr>
          <p:cNvPr id="35" name="Picture 34" descr="Qr code&#10;&#10;Description automatically generated">
            <a:extLst>
              <a:ext uri="{FF2B5EF4-FFF2-40B4-BE49-F238E27FC236}">
                <a16:creationId xmlns:a16="http://schemas.microsoft.com/office/drawing/2014/main" id="{A24E9C83-A11F-1049-B09C-5B180AB5B755}"/>
              </a:ext>
            </a:extLst>
          </p:cNvPr>
          <p:cNvPicPr>
            <a:picLocks noChangeAspect="1"/>
          </p:cNvPicPr>
          <p:nvPr/>
        </p:nvPicPr>
        <p:blipFill>
          <a:blip r:embed="rId6"/>
          <a:stretch>
            <a:fillRect/>
          </a:stretch>
        </p:blipFill>
        <p:spPr>
          <a:xfrm>
            <a:off x="5304029" y="3695264"/>
            <a:ext cx="1174946" cy="1174946"/>
          </a:xfrm>
          <a:prstGeom prst="rect">
            <a:avLst/>
          </a:prstGeom>
        </p:spPr>
      </p:pic>
      <p:sp>
        <p:nvSpPr>
          <p:cNvPr id="23" name="TextBox 22">
            <a:extLst>
              <a:ext uri="{FF2B5EF4-FFF2-40B4-BE49-F238E27FC236}">
                <a16:creationId xmlns:a16="http://schemas.microsoft.com/office/drawing/2014/main" id="{6B5385F7-7C8C-EA48-B07A-4480009E62F3}"/>
              </a:ext>
            </a:extLst>
          </p:cNvPr>
          <p:cNvSpPr txBox="1"/>
          <p:nvPr/>
        </p:nvSpPr>
        <p:spPr>
          <a:xfrm>
            <a:off x="5206639" y="2764137"/>
            <a:ext cx="2301385" cy="790281"/>
          </a:xfrm>
          <a:prstGeom prst="rect">
            <a:avLst/>
          </a:prstGeom>
          <a:noFill/>
        </p:spPr>
        <p:txBody>
          <a:bodyPr wrap="square" rtlCol="0">
            <a:spAutoFit/>
          </a:bodyPr>
          <a:lstStyle/>
          <a:p>
            <a:r>
              <a:rPr lang="en-GB" sz="907"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907" dirty="0">
              <a:solidFill>
                <a:srgbClr val="70267D"/>
              </a:solidFill>
            </a:endParaRPr>
          </a:p>
          <a:p>
            <a:r>
              <a:rPr lang="en-GB" sz="907"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907" dirty="0">
              <a:solidFill>
                <a:srgbClr val="70267D"/>
              </a:solidFill>
            </a:endParaRPr>
          </a:p>
          <a:p>
            <a:r>
              <a:rPr lang="en-GB" sz="907"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907" dirty="0">
              <a:solidFill>
                <a:srgbClr val="70267D"/>
              </a:solidFill>
            </a:endParaRPr>
          </a:p>
          <a:p>
            <a:r>
              <a:rPr lang="en-GB" sz="907"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907" dirty="0">
                <a:solidFill>
                  <a:srgbClr val="70267D"/>
                </a:solidFill>
              </a:rPr>
            </a:br>
            <a:r>
              <a:rPr lang="en-GB" sz="907"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907" dirty="0">
              <a:solidFill>
                <a:srgbClr val="70267D"/>
              </a:solidFill>
            </a:endParaRPr>
          </a:p>
        </p:txBody>
      </p:sp>
      <p:sp>
        <p:nvSpPr>
          <p:cNvPr id="24" name="TextBox 23">
            <a:extLst>
              <a:ext uri="{FF2B5EF4-FFF2-40B4-BE49-F238E27FC236}">
                <a16:creationId xmlns:a16="http://schemas.microsoft.com/office/drawing/2014/main" id="{7ECA717C-5FD0-E543-AEFC-0D803CB578A2}"/>
              </a:ext>
            </a:extLst>
          </p:cNvPr>
          <p:cNvSpPr txBox="1"/>
          <p:nvPr/>
        </p:nvSpPr>
        <p:spPr>
          <a:xfrm>
            <a:off x="4574208" y="2355734"/>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25213BFB-C496-E841-97EF-4D51947C2357}"/>
              </a:ext>
            </a:extLst>
          </p:cNvPr>
          <p:cNvSpPr txBox="1"/>
          <p:nvPr/>
        </p:nvSpPr>
        <p:spPr>
          <a:xfrm>
            <a:off x="6904644" y="2355734"/>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7" name="Grafik 13">
            <a:extLst>
              <a:ext uri="{FF2B5EF4-FFF2-40B4-BE49-F238E27FC236}">
                <a16:creationId xmlns:a16="http://schemas.microsoft.com/office/drawing/2014/main" id="{82C238EB-0518-DB4D-B34D-58BA4B51CF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3684" y="90"/>
            <a:ext cx="1133960" cy="1394872"/>
          </a:xfrm>
          <a:prstGeom prst="rect">
            <a:avLst/>
          </a:prstGeom>
        </p:spPr>
      </p:pic>
    </p:spTree>
    <p:extLst>
      <p:ext uri="{BB962C8B-B14F-4D97-AF65-F5344CB8AC3E}">
        <p14:creationId xmlns:p14="http://schemas.microsoft.com/office/powerpoint/2010/main" val="170392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heckerboard(down)">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82AC95D-9319-46E6-A5A9-6F6222990AFB}"/>
              </a:ext>
            </a:extLst>
          </p:cNvPr>
          <p:cNvSpPr>
            <a:spLocks noGrp="1"/>
          </p:cNvSpPr>
          <p:nvPr>
            <p:ph type="sldNum" sz="quarter" idx="17"/>
          </p:nvPr>
        </p:nvSpPr>
        <p:spPr>
          <a:xfrm>
            <a:off x="6555772" y="4685192"/>
            <a:ext cx="2130019" cy="354296"/>
          </a:xfrm>
        </p:spPr>
        <p:txBody>
          <a:bodyPr/>
          <a:lstStyle/>
          <a:p>
            <a:pPr algn="r"/>
            <a:fld id="{8CFDFCC3-8B40-4EE5-B231-005F2F1C6A68}" type="slidenum">
              <a:rPr lang="de-DE" smtClean="0"/>
              <a:pPr algn="r"/>
              <a:t>54</a:t>
            </a:fld>
            <a:endParaRPr lang="de-DE" dirty="0"/>
          </a:p>
        </p:txBody>
      </p:sp>
      <p:sp>
        <p:nvSpPr>
          <p:cNvPr id="8" name="Titel 23">
            <a:extLst>
              <a:ext uri="{FF2B5EF4-FFF2-40B4-BE49-F238E27FC236}">
                <a16:creationId xmlns:a16="http://schemas.microsoft.com/office/drawing/2014/main" id="{42093F6A-5CC7-9B45-92AF-9C924767ACEC}"/>
              </a:ext>
            </a:extLst>
          </p:cNvPr>
          <p:cNvSpPr txBox="1">
            <a:spLocks/>
          </p:cNvSpPr>
          <p:nvPr/>
        </p:nvSpPr>
        <p:spPr>
          <a:xfrm>
            <a:off x="359911" y="2031254"/>
            <a:ext cx="8424177" cy="1080993"/>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sz="3600" dirty="0">
                <a:latin typeface="Arial" panose="020B0604020202020204" pitchFamily="34" charset="0"/>
                <a:cs typeface="Arial" panose="020B0604020202020204" pitchFamily="34" charset="0"/>
              </a:rPr>
              <a:t>THANK YOU!</a:t>
            </a:r>
          </a:p>
        </p:txBody>
      </p:sp>
      <p:sp>
        <p:nvSpPr>
          <p:cNvPr id="9" name="Datumsplatzhalter 2">
            <a:extLst>
              <a:ext uri="{FF2B5EF4-FFF2-40B4-BE49-F238E27FC236}">
                <a16:creationId xmlns:a16="http://schemas.microsoft.com/office/drawing/2014/main" id="{83770197-5DC2-A44D-990B-08AE9DDE616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0" name="Fußzeilenplatzhalter 3">
            <a:extLst>
              <a:ext uri="{FF2B5EF4-FFF2-40B4-BE49-F238E27FC236}">
                <a16:creationId xmlns:a16="http://schemas.microsoft.com/office/drawing/2014/main" id="{02D4C51C-0AFB-564C-8CE0-032B6CA6194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8549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641212" y="488997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753022" y="4875063"/>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72354" y="-9645"/>
            <a:ext cx="9288707" cy="515305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EVERY CHANGE BREAKS SOMEONE’S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WORKFLOW</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56</a:t>
            </a:fld>
            <a:endParaRPr lang="de-DE" dirty="0"/>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Word of caution:</a:t>
            </a:r>
            <a:r>
              <a:rPr lang="en-GB"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400" dirty="0">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4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a:off x="470791" y="2887429"/>
            <a:ext cx="3381817" cy="1477328"/>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5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5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5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a:off x="4148433" y="2887429"/>
            <a:ext cx="2805588" cy="784830"/>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500" i="1" dirty="0">
                <a:solidFill>
                  <a:schemeClr val="tx1">
                    <a:lumMod val="50000"/>
                    <a:lumOff val="50000"/>
                  </a:schemeClr>
                </a:solidFill>
                <a:latin typeface="Arial" panose="020B0604020202020204" pitchFamily="34" charset="0"/>
                <a:cs typeface="Arial" panose="020B0604020202020204" pitchFamily="34" charset="0"/>
              </a:rPr>
              <a:t>- </a:t>
            </a:r>
            <a:r>
              <a:rPr lang="en-GB" sz="15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5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6574921" y="2147402"/>
            <a:ext cx="1765121" cy="2450850"/>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6556645" y="4559475"/>
            <a:ext cx="1956573" cy="530915"/>
          </a:xfrm>
          <a:prstGeom prst="rect">
            <a:avLst/>
          </a:prstGeom>
          <a:noFill/>
        </p:spPr>
        <p:txBody>
          <a:bodyPr wrap="square" rtlCol="0">
            <a:spAutoFit/>
          </a:bodyPr>
          <a:lstStyle/>
          <a:p>
            <a:r>
              <a:rPr lang="en-GB" sz="750" dirty="0"/>
              <a:t>Reference:</a:t>
            </a:r>
          </a:p>
          <a:p>
            <a:r>
              <a:rPr lang="en-GB" sz="75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750" dirty="0"/>
          </a:p>
          <a:p>
            <a:endParaRPr lang="en-GB" sz="1350" dirty="0"/>
          </a:p>
        </p:txBody>
      </p:sp>
      <p:sp>
        <p:nvSpPr>
          <p:cNvPr id="9" name="TextBox 8">
            <a:extLst>
              <a:ext uri="{FF2B5EF4-FFF2-40B4-BE49-F238E27FC236}">
                <a16:creationId xmlns:a16="http://schemas.microsoft.com/office/drawing/2014/main" id="{68FC0224-776F-0E48-B1B0-CAB6C4966EAD}"/>
              </a:ext>
            </a:extLst>
          </p:cNvPr>
          <p:cNvSpPr txBox="1"/>
          <p:nvPr/>
        </p:nvSpPr>
        <p:spPr>
          <a:xfrm>
            <a:off x="7220507" y="11946"/>
            <a:ext cx="1923334" cy="553998"/>
          </a:xfrm>
          <a:prstGeom prst="rect">
            <a:avLst/>
          </a:prstGeom>
          <a:noFill/>
        </p:spPr>
        <p:txBody>
          <a:bodyPr wrap="square" rtlCol="0">
            <a:spAutoFit/>
          </a:bodyPr>
          <a:lstStyle/>
          <a:p>
            <a:pPr algn="ctr"/>
            <a:r>
              <a:rPr lang="en-GB" sz="3000" b="1" dirty="0"/>
              <a:t>{BONUS}</a:t>
            </a:r>
          </a:p>
        </p:txBody>
      </p:sp>
      <p:sp>
        <p:nvSpPr>
          <p:cNvPr id="18" name="Datumsplatzhalter 2">
            <a:extLst>
              <a:ext uri="{FF2B5EF4-FFF2-40B4-BE49-F238E27FC236}">
                <a16:creationId xmlns:a16="http://schemas.microsoft.com/office/drawing/2014/main" id="{F8A76C30-5F50-0446-8C89-109CB6A24B0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85210B01-2C85-0748-BD65-613926DEDCE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6898D7-4F9B-7848-81D0-FAEEE09B323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793387"/>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57</a:t>
            </a:fld>
            <a:endParaRPr lang="de-DE" dirty="0"/>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6418366" y="1640467"/>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6425789" y="549357"/>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07123" y="3168774"/>
            <a:ext cx="892975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73153" y="2657779"/>
            <a:ext cx="1474617" cy="553998"/>
          </a:xfrm>
          <a:prstGeom prst="rect">
            <a:avLst/>
          </a:prstGeom>
          <a:noFill/>
        </p:spPr>
        <p:txBody>
          <a:bodyPr wrap="square" rtlCol="0">
            <a:spAutoFit/>
          </a:bodyPr>
          <a:lstStyle/>
          <a:p>
            <a:pPr algn="ctr"/>
            <a:r>
              <a:rPr lang="en-GB" sz="3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50404" y="3085039"/>
            <a:ext cx="1204597" cy="553998"/>
          </a:xfrm>
          <a:prstGeom prst="rect">
            <a:avLst/>
          </a:prstGeom>
          <a:noFill/>
        </p:spPr>
        <p:txBody>
          <a:bodyPr wrap="square" rtlCol="0">
            <a:spAutoFit/>
          </a:bodyPr>
          <a:lstStyle/>
          <a:p>
            <a:pPr algn="ctr"/>
            <a:r>
              <a:rPr lang="en-GB" sz="3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07122" y="866150"/>
            <a:ext cx="6311242" cy="1915352"/>
          </a:xfrm>
          <a:prstGeom prst="rect">
            <a:avLst/>
          </a:prstGeom>
        </p:spPr>
      </p:pic>
      <p:sp>
        <p:nvSpPr>
          <p:cNvPr id="23" name="TextBox 22">
            <a:extLst>
              <a:ext uri="{FF2B5EF4-FFF2-40B4-BE49-F238E27FC236}">
                <a16:creationId xmlns:a16="http://schemas.microsoft.com/office/drawing/2014/main" id="{140B9E45-B948-0446-B48B-64BFA99DC55A}"/>
              </a:ext>
            </a:extLst>
          </p:cNvPr>
          <p:cNvSpPr txBox="1"/>
          <p:nvPr/>
        </p:nvSpPr>
        <p:spPr>
          <a:xfrm>
            <a:off x="7220507" y="29415"/>
            <a:ext cx="1923334" cy="553998"/>
          </a:xfrm>
          <a:prstGeom prst="rect">
            <a:avLst/>
          </a:prstGeom>
          <a:noFill/>
        </p:spPr>
        <p:txBody>
          <a:bodyPr wrap="square" rtlCol="0">
            <a:spAutoFit/>
          </a:bodyPr>
          <a:lstStyle/>
          <a:p>
            <a:pPr algn="ctr"/>
            <a:r>
              <a:rPr lang="en-GB" sz="3000" b="1" dirty="0"/>
              <a:t>{BONUS}</a:t>
            </a:r>
          </a:p>
        </p:txBody>
      </p:sp>
      <p:pic>
        <p:nvPicPr>
          <p:cNvPr id="24" name="Picture 23">
            <a:extLst>
              <a:ext uri="{FF2B5EF4-FFF2-40B4-BE49-F238E27FC236}">
                <a16:creationId xmlns:a16="http://schemas.microsoft.com/office/drawing/2014/main" id="{757A25B8-4E19-9042-9AF4-E851A1361101}"/>
              </a:ext>
            </a:extLst>
          </p:cNvPr>
          <p:cNvPicPr>
            <a:picLocks noChangeAspect="1"/>
          </p:cNvPicPr>
          <p:nvPr/>
        </p:nvPicPr>
        <p:blipFill>
          <a:blip r:embed="rId4"/>
          <a:stretch>
            <a:fillRect/>
          </a:stretch>
        </p:blipFill>
        <p:spPr>
          <a:xfrm>
            <a:off x="107122" y="3542121"/>
            <a:ext cx="7064385" cy="1241832"/>
          </a:xfrm>
          <a:prstGeom prst="rect">
            <a:avLst/>
          </a:prstGeom>
        </p:spPr>
      </p:pic>
      <p:sp>
        <p:nvSpPr>
          <p:cNvPr id="22" name="Datumsplatzhalter 2">
            <a:extLst>
              <a:ext uri="{FF2B5EF4-FFF2-40B4-BE49-F238E27FC236}">
                <a16:creationId xmlns:a16="http://schemas.microsoft.com/office/drawing/2014/main" id="{9EDC03AD-F351-F143-8593-F22CC5841E9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5" name="Fußzeilenplatzhalter 3">
            <a:extLst>
              <a:ext uri="{FF2B5EF4-FFF2-40B4-BE49-F238E27FC236}">
                <a16:creationId xmlns:a16="http://schemas.microsoft.com/office/drawing/2014/main" id="{B2B34C94-2195-AC49-AF6D-B268FCB2B0F3}"/>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0570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8466" y="4781391"/>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SIDE NOTE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pPr algn="ctr"/>
            <a:fld id="{8CFDFCC3-8B40-4EE5-B231-005F2F1C6A68}" type="slidenum">
              <a:rPr lang="de-DE" smtClean="0"/>
              <a:pPr algn="ctr"/>
              <a:t>7</a:t>
            </a:fld>
            <a:endParaRPr lang="de-DE" dirty="0"/>
          </a:p>
        </p:txBody>
      </p:sp>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3"/>
          <a:stretch>
            <a:fillRect/>
          </a:stretch>
        </p:blipFill>
        <p:spPr>
          <a:xfrm>
            <a:off x="392088" y="1072979"/>
            <a:ext cx="5652251" cy="3532657"/>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6222307" y="1759967"/>
            <a:ext cx="2710337"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latin typeface="Arial" panose="020B0604020202020204" pitchFamily="34" charset="0"/>
                <a:cs typeface="Arial" panose="020B0604020202020204" pitchFamily="34" charset="0"/>
                <a:hlinkClick r:id="rId4"/>
              </a:rPr>
              <a:t>https://www.euronatur.org/en/what-we-do/endangered-species/wolf/wolves-in-europe/</a:t>
            </a:r>
            <a:endParaRPr lang="en-GB" sz="900" dirty="0">
              <a:latin typeface="Arial" panose="020B0604020202020204" pitchFamily="34" charset="0"/>
              <a:cs typeface="Arial" panose="020B0604020202020204" pitchFamily="34" charset="0"/>
            </a:endParaRPr>
          </a:p>
          <a:p>
            <a:endParaRPr lang="en-GB" sz="9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5"/>
          <a:stretch>
            <a:fillRect/>
          </a:stretch>
        </p:blipFill>
        <p:spPr>
          <a:xfrm>
            <a:off x="6280023" y="1433666"/>
            <a:ext cx="2309732" cy="261928"/>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6"/>
          <a:stretch>
            <a:fillRect/>
          </a:stretch>
        </p:blipFill>
        <p:spPr>
          <a:xfrm>
            <a:off x="7693690" y="3326481"/>
            <a:ext cx="1190583" cy="1371552"/>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7"/>
          <a:stretch>
            <a:fillRect/>
          </a:stretch>
        </p:blipFill>
        <p:spPr>
          <a:xfrm>
            <a:off x="6452034" y="2317034"/>
            <a:ext cx="1190583" cy="1371552"/>
          </a:xfrm>
          <a:prstGeom prst="rect">
            <a:avLst/>
          </a:prstGeom>
        </p:spPr>
      </p:pic>
      <p:sp>
        <p:nvSpPr>
          <p:cNvPr id="7" name="TextBox 6">
            <a:extLst>
              <a:ext uri="{FF2B5EF4-FFF2-40B4-BE49-F238E27FC236}">
                <a16:creationId xmlns:a16="http://schemas.microsoft.com/office/drawing/2014/main" id="{5ECF22E3-52AF-2841-BC52-3ACD984A2BCB}"/>
              </a:ext>
            </a:extLst>
          </p:cNvPr>
          <p:cNvSpPr txBox="1"/>
          <p:nvPr/>
        </p:nvSpPr>
        <p:spPr bwMode="gray">
          <a:xfrm>
            <a:off x="512890" y="484538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6" name="Rectangle 15">
            <a:extLst>
              <a:ext uri="{FF2B5EF4-FFF2-40B4-BE49-F238E27FC236}">
                <a16:creationId xmlns:a16="http://schemas.microsoft.com/office/drawing/2014/main" id="{56B5611D-82AF-494C-ABCF-033C78D9CA87}"/>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8"/>
          <a:stretch>
            <a:fillRect/>
          </a:stretch>
        </p:blipFill>
        <p:spPr>
          <a:xfrm>
            <a:off x="7787310" y="128181"/>
            <a:ext cx="1145333" cy="753227"/>
          </a:xfrm>
          <a:prstGeom prst="rect">
            <a:avLst/>
          </a:prstGeom>
        </p:spPr>
      </p:pic>
      <p:sp>
        <p:nvSpPr>
          <p:cNvPr id="15" name="Datumsplatzhalter 2">
            <a:extLst>
              <a:ext uri="{FF2B5EF4-FFF2-40B4-BE49-F238E27FC236}">
                <a16:creationId xmlns:a16="http://schemas.microsoft.com/office/drawing/2014/main" id="{6F46509A-783B-834E-AE59-FDF30BDFCC8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D9499D03-0EB2-B44D-A150-07C5B8341444}"/>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76745"/>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8</a:t>
            </a:fld>
            <a:endParaRPr lang="de-DE" dirty="0"/>
          </a:p>
        </p:txBody>
      </p:sp>
      <p:sp>
        <p:nvSpPr>
          <p:cNvPr id="24" name="Parallelogram 23">
            <a:extLst>
              <a:ext uri="{FF2B5EF4-FFF2-40B4-BE49-F238E27FC236}">
                <a16:creationId xmlns:a16="http://schemas.microsoft.com/office/drawing/2014/main" id="{F2045BBF-763C-8B41-BADD-687864E29F63}"/>
              </a:ext>
            </a:extLst>
          </p:cNvPr>
          <p:cNvSpPr/>
          <p:nvPr/>
        </p:nvSpPr>
        <p:spPr>
          <a:xfrm rot="19718536">
            <a:off x="1201294" y="220292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3"/>
          <a:stretch>
            <a:fillRect/>
          </a:stretch>
        </p:blipFill>
        <p:spPr>
          <a:xfrm>
            <a:off x="1000250" y="1607662"/>
            <a:ext cx="1224500" cy="1887771"/>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5703297" y="1775734"/>
            <a:ext cx="1663756" cy="1106839"/>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4"/>
          <a:stretch>
            <a:fillRect/>
          </a:stretch>
        </p:blipFill>
        <p:spPr>
          <a:xfrm>
            <a:off x="5277977" y="1714350"/>
            <a:ext cx="2860153" cy="1664262"/>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2917817" y="2156360"/>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247503" y="982589"/>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224751" y="2451614"/>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TextBox 31">
            <a:extLst>
              <a:ext uri="{FF2B5EF4-FFF2-40B4-BE49-F238E27FC236}">
                <a16:creationId xmlns:a16="http://schemas.microsoft.com/office/drawing/2014/main" id="{8A41D408-C37B-114C-B595-674277AE4901}"/>
              </a:ext>
            </a:extLst>
          </p:cNvPr>
          <p:cNvSpPr txBox="1"/>
          <p:nvPr/>
        </p:nvSpPr>
        <p:spPr>
          <a:xfrm>
            <a:off x="2174065" y="2497200"/>
            <a:ext cx="743752" cy="369332"/>
          </a:xfrm>
          <a:prstGeom prst="rect">
            <a:avLst/>
          </a:prstGeom>
          <a:noFill/>
        </p:spPr>
        <p:txBody>
          <a:bodyPr wrap="square" rtlCol="0">
            <a:spAutoFit/>
          </a:bodyPr>
          <a:lstStyle/>
          <a:p>
            <a:pPr algn="ctr"/>
            <a:r>
              <a:rPr lang="en-GB" sz="18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5002819" y="1926108"/>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TextBox 33">
            <a:extLst>
              <a:ext uri="{FF2B5EF4-FFF2-40B4-BE49-F238E27FC236}">
                <a16:creationId xmlns:a16="http://schemas.microsoft.com/office/drawing/2014/main" id="{5CC70A34-0A48-7449-94BC-EB87C771F1A6}"/>
              </a:ext>
            </a:extLst>
          </p:cNvPr>
          <p:cNvSpPr txBox="1"/>
          <p:nvPr/>
        </p:nvSpPr>
        <p:spPr>
          <a:xfrm>
            <a:off x="4952133" y="1971694"/>
            <a:ext cx="743752" cy="369332"/>
          </a:xfrm>
          <a:prstGeom prst="rect">
            <a:avLst/>
          </a:prstGeom>
          <a:noFill/>
        </p:spPr>
        <p:txBody>
          <a:bodyPr wrap="square" rtlCol="0">
            <a:spAutoFit/>
          </a:bodyPr>
          <a:lstStyle/>
          <a:p>
            <a:pPr algn="ctr"/>
            <a:r>
              <a:rPr lang="en-GB" sz="18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112042" y="1834557"/>
            <a:ext cx="917436" cy="300082"/>
          </a:xfrm>
          <a:prstGeom prst="rect">
            <a:avLst/>
          </a:prstGeom>
          <a:noFill/>
        </p:spPr>
        <p:txBody>
          <a:bodyPr wrap="square" rtlCol="0">
            <a:spAutoFit/>
          </a:bodyPr>
          <a:lstStyle/>
          <a:p>
            <a:pPr algn="ctr"/>
            <a:r>
              <a:rPr lang="en-GB" sz="135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6000882" y="2098648"/>
            <a:ext cx="1068587" cy="369332"/>
          </a:xfrm>
          <a:prstGeom prst="rect">
            <a:avLst/>
          </a:prstGeom>
          <a:noFill/>
        </p:spPr>
        <p:txBody>
          <a:bodyPr wrap="square" rtlCol="0">
            <a:spAutoFit/>
          </a:bodyPr>
          <a:lstStyle/>
          <a:p>
            <a:pPr algn="ctr"/>
            <a:r>
              <a:rPr lang="en-GB" sz="18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7311003" y="2620159"/>
            <a:ext cx="817951" cy="300082"/>
          </a:xfrm>
          <a:prstGeom prst="rect">
            <a:avLst/>
          </a:prstGeom>
          <a:noFill/>
        </p:spPr>
        <p:txBody>
          <a:bodyPr wrap="square" rtlCol="0">
            <a:spAutoFit/>
          </a:bodyPr>
          <a:lstStyle/>
          <a:p>
            <a:pPr algn="ctr"/>
            <a:r>
              <a:rPr lang="en-GB" sz="135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5122718" y="2865621"/>
            <a:ext cx="817951" cy="219291"/>
          </a:xfrm>
          <a:prstGeom prst="rect">
            <a:avLst/>
          </a:prstGeom>
          <a:noFill/>
        </p:spPr>
        <p:txBody>
          <a:bodyPr wrap="square" rtlCol="0">
            <a:spAutoFit/>
          </a:bodyPr>
          <a:lstStyle/>
          <a:p>
            <a:pPr algn="ctr"/>
            <a:r>
              <a:rPr lang="en-GB" sz="825" b="1" dirty="0"/>
              <a:t>CLIENT</a:t>
            </a:r>
          </a:p>
        </p:txBody>
      </p:sp>
      <p:sp>
        <p:nvSpPr>
          <p:cNvPr id="41" name="Rectangle 40">
            <a:extLst>
              <a:ext uri="{FF2B5EF4-FFF2-40B4-BE49-F238E27FC236}">
                <a16:creationId xmlns:a16="http://schemas.microsoft.com/office/drawing/2014/main" id="{1EEC9BB6-4D74-FD42-8427-24D536122476}"/>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1182315" cy="901447"/>
            <a:chOff x="9057353" y="70676"/>
            <a:chExt cx="1576475" cy="1201971"/>
          </a:xfrm>
        </p:grpSpPr>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5"/>
            <a:stretch>
              <a:fillRect/>
            </a:stretch>
          </p:blipFill>
          <p:spPr>
            <a:xfrm>
              <a:off x="9480376" y="116632"/>
              <a:ext cx="1153452" cy="1156015"/>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57354" y="70676"/>
              <a:ext cx="497447" cy="497447"/>
            </a:xfrm>
            <a:prstGeom prst="rect">
              <a:avLst/>
            </a:prstGeom>
          </p:spPr>
        </p:pic>
      </p:grpSp>
      <p:sp>
        <p:nvSpPr>
          <p:cNvPr id="42" name="Datumsplatzhalter 2">
            <a:extLst>
              <a:ext uri="{FF2B5EF4-FFF2-40B4-BE49-F238E27FC236}">
                <a16:creationId xmlns:a16="http://schemas.microsoft.com/office/drawing/2014/main" id="{040A0973-06ED-2D4D-BD11-AD5FB54BA44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43" name="Fußzeilenplatzhalter 3">
            <a:extLst>
              <a:ext uri="{FF2B5EF4-FFF2-40B4-BE49-F238E27FC236}">
                <a16:creationId xmlns:a16="http://schemas.microsoft.com/office/drawing/2014/main" id="{828B35FF-163D-9147-A295-5282B03475B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9</a:t>
            </a:fld>
            <a:endParaRPr lang="de-DE" dirty="0"/>
          </a:p>
        </p:txBody>
      </p:sp>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3"/>
          <a:stretch>
            <a:fillRect/>
          </a:stretch>
        </p:blipFill>
        <p:spPr>
          <a:xfrm>
            <a:off x="2294462" y="25367"/>
            <a:ext cx="4554127" cy="462553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8555" y="4285337"/>
            <a:ext cx="373073" cy="373073"/>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556" y="4036464"/>
            <a:ext cx="373073" cy="373073"/>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2915822" y="3849544"/>
            <a:ext cx="743752" cy="369332"/>
          </a:xfrm>
          <a:prstGeom prst="rect">
            <a:avLst/>
          </a:prstGeom>
          <a:noFill/>
        </p:spPr>
        <p:txBody>
          <a:bodyPr wrap="square" rtlCol="0">
            <a:spAutoFit/>
          </a:bodyPr>
          <a:lstStyle/>
          <a:p>
            <a:pPr algn="ctr"/>
            <a:r>
              <a:rPr lang="en-GB" sz="18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5071982" y="3856186"/>
            <a:ext cx="743752" cy="369332"/>
          </a:xfrm>
          <a:prstGeom prst="rect">
            <a:avLst/>
          </a:prstGeom>
          <a:noFill/>
        </p:spPr>
        <p:txBody>
          <a:bodyPr wrap="square" rtlCol="0">
            <a:spAutoFit/>
          </a:bodyPr>
          <a:lstStyle/>
          <a:p>
            <a:pPr algn="ctr"/>
            <a:r>
              <a:rPr lang="en-GB" sz="18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673736" y="1786516"/>
            <a:ext cx="1674805" cy="461665"/>
          </a:xfrm>
          <a:prstGeom prst="rect">
            <a:avLst/>
          </a:prstGeom>
          <a:noFill/>
        </p:spPr>
        <p:txBody>
          <a:bodyPr wrap="square" rtlCol="0">
            <a:spAutoFit/>
          </a:bodyPr>
          <a:lstStyle/>
          <a:p>
            <a:pPr algn="ctr"/>
            <a:r>
              <a:rPr lang="en-GB" sz="2400" b="1" dirty="0">
                <a:latin typeface="Courier" pitchFamily="2" charset="0"/>
              </a:rPr>
              <a:t>#OPENAPI</a:t>
            </a:r>
          </a:p>
        </p:txBody>
      </p:sp>
      <p:sp>
        <p:nvSpPr>
          <p:cNvPr id="7" name="TextBox 6">
            <a:extLst>
              <a:ext uri="{FF2B5EF4-FFF2-40B4-BE49-F238E27FC236}">
                <a16:creationId xmlns:a16="http://schemas.microsoft.com/office/drawing/2014/main" id="{C324795C-CC70-A840-A6F3-34D9555597C5}"/>
              </a:ext>
            </a:extLst>
          </p:cNvPr>
          <p:cNvSpPr txBox="1"/>
          <p:nvPr/>
        </p:nvSpPr>
        <p:spPr bwMode="gray">
          <a:xfrm>
            <a:off x="359070" y="4858204"/>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8" name="TextBox 7">
            <a:extLst>
              <a:ext uri="{FF2B5EF4-FFF2-40B4-BE49-F238E27FC236}">
                <a16:creationId xmlns:a16="http://schemas.microsoft.com/office/drawing/2014/main" id="{00F1990F-36CC-0649-B24A-2457DC851D26}"/>
              </a:ext>
            </a:extLst>
          </p:cNvPr>
          <p:cNvSpPr txBox="1"/>
          <p:nvPr/>
        </p:nvSpPr>
        <p:spPr bwMode="gray">
          <a:xfrm>
            <a:off x="647481" y="4851795"/>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Rectangle 18">
            <a:extLst>
              <a:ext uri="{FF2B5EF4-FFF2-40B4-BE49-F238E27FC236}">
                <a16:creationId xmlns:a16="http://schemas.microsoft.com/office/drawing/2014/main" id="{B0374D71-9991-C64E-B419-18A58AD7CB7A}"/>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20" name="Datumsplatzhalter 2">
            <a:extLst>
              <a:ext uri="{FF2B5EF4-FFF2-40B4-BE49-F238E27FC236}">
                <a16:creationId xmlns:a16="http://schemas.microsoft.com/office/drawing/2014/main" id="{E1BCF9C4-D5C9-4B46-B49D-2751644BB14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2CD920B2-DA09-E849-80BE-F947655A485C}"/>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TotalTime>
  <Words>8548</Words>
  <Application>Microsoft Macintosh PowerPoint</Application>
  <PresentationFormat>On-screen Show (16:9)</PresentationFormat>
  <Paragraphs>1194</Paragraphs>
  <Slides>57</Slides>
  <Notes>57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8" baseType="lpstr">
      <vt:lpstr>Arial</vt:lpstr>
      <vt:lpstr>Arial Narrow</vt:lpstr>
      <vt:lpstr>Calibri</vt:lpstr>
      <vt:lpstr>Calibri Light</vt:lpstr>
      <vt:lpstr>Courier</vt:lpstr>
      <vt:lpstr>Symbol</vt:lpstr>
      <vt:lpstr>System Font Regular</vt:lpstr>
      <vt:lpstr>Times New Roman</vt:lpstr>
      <vt:lpstr>Wingdings</vt:lpstr>
      <vt:lpstr>Office Theme</vt:lpstr>
      <vt:lpstr>think-cell Folie</vt:lpstr>
      <vt:lpstr>API-first!  Contract-first!  Make API development great again!</vt:lpstr>
      <vt:lpstr>Hello,</vt:lpstr>
      <vt:lpstr>Agenda</vt:lpstr>
      <vt:lpstr>INTRODUCTION</vt:lpstr>
      <vt:lpstr>API vs. IPA</vt:lpstr>
      <vt:lpstr>PowerPoint Presentation</vt:lpstr>
      <vt:lpstr>SIDE NOTE</vt:lpstr>
      <vt:lpstr>API vs. IPA</vt:lpstr>
      <vt:lpstr>INTRODUCTION</vt:lpstr>
      <vt:lpstr>INTRODUCTION</vt:lpstr>
      <vt:lpstr>DESIGN FIRST  VS. CODE FIRST</vt:lpstr>
      <vt:lpstr>WHEN THE CODE COMES FIRST</vt:lpstr>
      <vt:lpstr>WHEN THE API COMES FIRST</vt:lpstr>
      <vt:lpstr>DESIGN FIRST API VS. CODE FIRST API</vt:lpstr>
      <vt:lpstr>WOLF FACT</vt:lpstr>
      <vt:lpstr>CHOOSING THE RIGHT APPROACH FOR YOUR API</vt:lpstr>
      <vt:lpstr>CHALLENGES OF CODE FIRST APPROACH</vt:lpstr>
      <vt:lpstr>BENEFITS OF THE CODE FIRST APPROACH</vt:lpstr>
      <vt:lpstr>CHALLENGES OF THE DESIGN FIRST APPROACH</vt:lpstr>
      <vt:lpstr>BENEFITS OF THE DESIGN FIRST APPROACH</vt:lpstr>
      <vt:lpstr>WOLF FACT</vt:lpstr>
      <vt:lpstr>API FIRST APPROACH</vt:lpstr>
      <vt:lpstr>WHY API FIRST?</vt:lpstr>
      <vt:lpstr>REAL WORLD EXAMPLES</vt:lpstr>
      <vt:lpstr>YOUR API IS YOUR CONTRACT</vt:lpstr>
      <vt:lpstr>WHAT IS AN API CONTRACT?</vt:lpstr>
      <vt:lpstr>WHAT IS AN API CONTRACT?</vt:lpstr>
      <vt:lpstr>CONTRACT FIRST DEVELOPMENT</vt:lpstr>
      <vt:lpstr>WHAT IS CONTRACT FIRST DEVELOPMENT?</vt:lpstr>
      <vt:lpstr>WHAT IS THIS CONTRACT TESTING THING?</vt:lpstr>
      <vt:lpstr>CONVINCE ME</vt:lpstr>
      <vt:lpstr>CONVINCE ME</vt:lpstr>
      <vt:lpstr>WOLF FACT</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DEMO TODO</vt:lpstr>
      <vt:lpstr>PowerPoint Presentation</vt:lpstr>
      <vt:lpstr>RECAP</vt:lpstr>
      <vt:lpstr>RECAP</vt:lpstr>
      <vt:lpstr>CLOSING THOUGHTS</vt:lpstr>
      <vt:lpstr>REFERENCES</vt:lpstr>
      <vt:lpstr>REFERENCES</vt:lpstr>
      <vt:lpstr>REFERENCES</vt:lpstr>
      <vt:lpstr>QUESTIONS</vt:lpstr>
      <vt:lpstr>I LOOK FORWARD TO YOUR QUESTIONS</vt:lpstr>
      <vt:lpstr>PowerPoint Presentation</vt:lpstr>
      <vt:lpstr>PowerPoint Presentation</vt:lpstr>
      <vt:lpstr>EVERY CHANGE BREAKS SOMEONE’S  WORKFLOW</vt:lpstr>
      <vt:lpstr>DESIGN FIRST DEV VS. CODE FIRST DEV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Atanas Kuzmanov (Атанас Кузманов)</cp:lastModifiedBy>
  <cp:revision>176</cp:revision>
  <dcterms:created xsi:type="dcterms:W3CDTF">2021-10-17T15:58:38Z</dcterms:created>
  <dcterms:modified xsi:type="dcterms:W3CDTF">2023-05-01T07:52:13Z</dcterms:modified>
  <dc:language>en-GB</dc:language>
</cp:coreProperties>
</file>